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jpeg" ContentType="image/jpeg"/>
  <Default Extension="JPG" ContentType="image/.jp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handoutMasterIdLst>
    <p:handoutMasterId r:id="rId26"/>
  </p:handoutMasterIdLst>
  <p:sldIdLst>
    <p:sldId id="256" r:id="rId3"/>
    <p:sldId id="347" r:id="rId4"/>
    <p:sldId id="351" r:id="rId5"/>
    <p:sldId id="350" r:id="rId6"/>
    <p:sldId id="325" r:id="rId7"/>
    <p:sldId id="326" r:id="rId8"/>
    <p:sldId id="327" r:id="rId10"/>
    <p:sldId id="328" r:id="rId11"/>
    <p:sldId id="331" r:id="rId12"/>
    <p:sldId id="330" r:id="rId13"/>
    <p:sldId id="333" r:id="rId14"/>
    <p:sldId id="329" r:id="rId15"/>
    <p:sldId id="338" r:id="rId16"/>
    <p:sldId id="334" r:id="rId17"/>
    <p:sldId id="336" r:id="rId18"/>
    <p:sldId id="337" r:id="rId19"/>
    <p:sldId id="339" r:id="rId20"/>
    <p:sldId id="340" r:id="rId21"/>
    <p:sldId id="341" r:id="rId22"/>
    <p:sldId id="342" r:id="rId23"/>
    <p:sldId id="348" r:id="rId24"/>
    <p:sldId id="274" r:id="rId25"/>
  </p:sldIdLst>
  <p:sldSz cx="12192000" cy="6858000"/>
  <p:notesSz cx="12192000" cy="6858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varScale="1">
        <p:scale>
          <a:sx n="104" d="100"/>
          <a:sy n="104" d="100"/>
        </p:scale>
        <p:origin x="756" y="102"/>
      </p:cViewPr>
      <p:guideLst>
        <p:guide orient="horz" pos="2976"/>
        <p:guide pos="210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gs" Target="tags/tag1.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091"/>
          </a:xfrm>
          <a:prstGeom prst="rect">
            <a:avLst/>
          </a:prstGeom>
        </p:spPr>
        <p:txBody>
          <a:bodyPr vert="horz" lIns="91440" tIns="45720" rIns="91440" bIns="45720" rtlCol="0"/>
          <a:lstStyle>
            <a:lvl1pPr algn="l">
              <a:defRPr sz="900"/>
            </a:lvl1pPr>
          </a:lstStyle>
          <a:p>
            <a:endParaRPr lang="zh-CN" altLang="en-US"/>
          </a:p>
        </p:txBody>
      </p:sp>
      <p:sp>
        <p:nvSpPr>
          <p:cNvPr id="3" name="日期占位符 2"/>
          <p:cNvSpPr>
            <a:spLocks noGrp="1"/>
          </p:cNvSpPr>
          <p:nvPr>
            <p:ph type="dt" sz="quarter" idx="1"/>
          </p:nvPr>
        </p:nvSpPr>
        <p:spPr>
          <a:xfrm>
            <a:off x="6905979" y="0"/>
            <a:ext cx="5283200" cy="344091"/>
          </a:xfrm>
          <a:prstGeom prst="rect">
            <a:avLst/>
          </a:prstGeom>
        </p:spPr>
        <p:txBody>
          <a:bodyPr vert="horz" lIns="91440" tIns="45720" rIns="91440" bIns="45720" rtlCol="0"/>
          <a:lstStyle>
            <a:lvl1pPr algn="r">
              <a:defRPr sz="9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6513910"/>
            <a:ext cx="5283200" cy="344090"/>
          </a:xfrm>
          <a:prstGeom prst="rect">
            <a:avLst/>
          </a:prstGeom>
        </p:spPr>
        <p:txBody>
          <a:bodyPr vert="horz" lIns="91440" tIns="45720" rIns="91440" bIns="45720" rtlCol="0" anchor="b"/>
          <a:lstStyle>
            <a:lvl1pPr algn="l">
              <a:defRPr sz="900"/>
            </a:lvl1pPr>
          </a:lstStyle>
          <a:p>
            <a:endParaRPr lang="zh-CN" altLang="en-US"/>
          </a:p>
        </p:txBody>
      </p:sp>
      <p:sp>
        <p:nvSpPr>
          <p:cNvPr id="5" name="灯片编号占位符 4"/>
          <p:cNvSpPr>
            <a:spLocks noGrp="1"/>
          </p:cNvSpPr>
          <p:nvPr>
            <p:ph type="sldNum" sz="quarter" idx="3"/>
          </p:nvPr>
        </p:nvSpPr>
        <p:spPr>
          <a:xfrm>
            <a:off x="6905979" y="6513910"/>
            <a:ext cx="5283200" cy="344090"/>
          </a:xfrm>
          <a:prstGeom prst="rect">
            <a:avLst/>
          </a:prstGeom>
        </p:spPr>
        <p:txBody>
          <a:bodyPr vert="horz" lIns="91440" tIns="45720" rIns="91440" bIns="45720" rtlCol="0" anchor="b"/>
          <a:lstStyle>
            <a:lvl1pPr algn="r">
              <a:defRPr sz="9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091"/>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6905979" y="0"/>
            <a:ext cx="5283200" cy="344091"/>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1219200" y="3300413"/>
            <a:ext cx="9753600" cy="2700338"/>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6513910"/>
            <a:ext cx="5283200" cy="34409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6905979" y="6513910"/>
            <a:ext cx="5283200" cy="344090"/>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44549" y="560273"/>
            <a:ext cx="9502901" cy="454025"/>
          </a:xfrm>
          <a:prstGeom prst="rect">
            <a:avLst/>
          </a:prstGeom>
        </p:spPr>
        <p:txBody>
          <a:bodyPr wrap="square" lIns="0" tIns="0" rIns="0" bIns="0">
            <a:spAutoFit/>
          </a:bodyPr>
          <a:lstStyle>
            <a:lvl1pPr>
              <a:defRPr b="0" i="0">
                <a:solidFill>
                  <a:schemeClr val="tx1"/>
                </a:solidFill>
              </a:defRPr>
            </a:lvl1pPr>
          </a:lstStyle>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atin typeface="Bell MT" panose="02020503060305020303" charset="0"/>
                <a:cs typeface="Bell MT" panose="02020503060305020303" charset="0"/>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1450" b="0" i="0">
                <a:solidFill>
                  <a:srgbClr val="C00000"/>
                </a:solidFill>
                <a:latin typeface="Impact" panose="020B0806030902050204"/>
                <a:cs typeface="Impact" panose="020B0806030902050204"/>
              </a:defRPr>
            </a:lvl1pPr>
          </a:lstStyle>
          <a:p/>
        </p:txBody>
      </p:sp>
      <p:sp>
        <p:nvSpPr>
          <p:cNvPr id="3" name="Holder 3"/>
          <p:cNvSpPr>
            <a:spLocks noGrp="1"/>
          </p:cNvSpPr>
          <p:nvPr>
            <p:ph type="body" idx="1"/>
          </p:nvPr>
        </p:nvSpPr>
        <p:spPr/>
        <p:txBody>
          <a:bodyPr lIns="0" tIns="0" rIns="0" bIns="0"/>
          <a:lstStyle>
            <a:lvl1pPr>
              <a:defRPr sz="1800" b="0" i="0">
                <a:solidFill>
                  <a:schemeClr val="tx1"/>
                </a:solidFill>
                <a:latin typeface="Bell MT" panose="02020503060305020303" charset="0"/>
                <a:cs typeface="Bell MT" panose="02020503060305020303" charset="0"/>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1450" b="0" i="0">
                <a:solidFill>
                  <a:srgbClr val="C00000"/>
                </a:solidFill>
                <a:latin typeface="Impact" panose="020B0806030902050204"/>
                <a:cs typeface="Impact" panose="020B0806030902050204"/>
              </a:defRPr>
            </a:lvl1pPr>
          </a:lstStyle>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atin typeface="Bell MT" panose="02020503060305020303" charset="0"/>
                <a:cs typeface="Bell MT" panose="02020503060305020303" charset="0"/>
              </a:defRPr>
            </a:lvl1pPr>
          </a:lstStyle>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atin typeface="Bell MT" panose="02020503060305020303" charset="0"/>
                <a:cs typeface="Bell MT" panose="02020503060305020303" charset="0"/>
              </a:defRPr>
            </a:lvl1pPr>
          </a:lstStyle>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showMasterSp="0">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0783823" y="0"/>
            <a:ext cx="1408430" cy="1576070"/>
          </a:xfrm>
          <a:custGeom>
            <a:avLst/>
            <a:gdLst/>
            <a:ahLst/>
            <a:cxnLst/>
            <a:rect l="l" t="t" r="r" b="b"/>
            <a:pathLst>
              <a:path w="1408429" h="1576070">
                <a:moveTo>
                  <a:pt x="1408174" y="0"/>
                </a:moveTo>
                <a:lnTo>
                  <a:pt x="38285" y="0"/>
                </a:lnTo>
                <a:lnTo>
                  <a:pt x="31940" y="25515"/>
                </a:lnTo>
                <a:lnTo>
                  <a:pt x="22317" y="71450"/>
                </a:lnTo>
                <a:lnTo>
                  <a:pt x="14370" y="117978"/>
                </a:lnTo>
                <a:lnTo>
                  <a:pt x="8132" y="165068"/>
                </a:lnTo>
                <a:lnTo>
                  <a:pt x="3636" y="212685"/>
                </a:lnTo>
                <a:lnTo>
                  <a:pt x="914" y="260797"/>
                </a:lnTo>
                <a:lnTo>
                  <a:pt x="0" y="309372"/>
                </a:lnTo>
                <a:lnTo>
                  <a:pt x="914" y="357946"/>
                </a:lnTo>
                <a:lnTo>
                  <a:pt x="3636" y="406058"/>
                </a:lnTo>
                <a:lnTo>
                  <a:pt x="8132" y="453675"/>
                </a:lnTo>
                <a:lnTo>
                  <a:pt x="14370" y="500765"/>
                </a:lnTo>
                <a:lnTo>
                  <a:pt x="22317" y="547293"/>
                </a:lnTo>
                <a:lnTo>
                  <a:pt x="31940" y="593228"/>
                </a:lnTo>
                <a:lnTo>
                  <a:pt x="43206" y="638537"/>
                </a:lnTo>
                <a:lnTo>
                  <a:pt x="56083" y="683187"/>
                </a:lnTo>
                <a:lnTo>
                  <a:pt x="70537" y="727145"/>
                </a:lnTo>
                <a:lnTo>
                  <a:pt x="86536" y="770378"/>
                </a:lnTo>
                <a:lnTo>
                  <a:pt x="104048" y="812854"/>
                </a:lnTo>
                <a:lnTo>
                  <a:pt x="123038" y="854540"/>
                </a:lnTo>
                <a:lnTo>
                  <a:pt x="143475" y="895402"/>
                </a:lnTo>
                <a:lnTo>
                  <a:pt x="165325" y="935409"/>
                </a:lnTo>
                <a:lnTo>
                  <a:pt x="188556" y="974527"/>
                </a:lnTo>
                <a:lnTo>
                  <a:pt x="213136" y="1012723"/>
                </a:lnTo>
                <a:lnTo>
                  <a:pt x="239030" y="1049965"/>
                </a:lnTo>
                <a:lnTo>
                  <a:pt x="266207" y="1086220"/>
                </a:lnTo>
                <a:lnTo>
                  <a:pt x="294633" y="1121455"/>
                </a:lnTo>
                <a:lnTo>
                  <a:pt x="324276" y="1155637"/>
                </a:lnTo>
                <a:lnTo>
                  <a:pt x="355103" y="1188733"/>
                </a:lnTo>
                <a:lnTo>
                  <a:pt x="387082" y="1220712"/>
                </a:lnTo>
                <a:lnTo>
                  <a:pt x="420178" y="1251539"/>
                </a:lnTo>
                <a:lnTo>
                  <a:pt x="454360" y="1281182"/>
                </a:lnTo>
                <a:lnTo>
                  <a:pt x="489595" y="1309608"/>
                </a:lnTo>
                <a:lnTo>
                  <a:pt x="525850" y="1336785"/>
                </a:lnTo>
                <a:lnTo>
                  <a:pt x="563092" y="1362679"/>
                </a:lnTo>
                <a:lnTo>
                  <a:pt x="601288" y="1387259"/>
                </a:lnTo>
                <a:lnTo>
                  <a:pt x="640406" y="1410490"/>
                </a:lnTo>
                <a:lnTo>
                  <a:pt x="680413" y="1432340"/>
                </a:lnTo>
                <a:lnTo>
                  <a:pt x="721275" y="1452777"/>
                </a:lnTo>
                <a:lnTo>
                  <a:pt x="762961" y="1471767"/>
                </a:lnTo>
                <a:lnTo>
                  <a:pt x="805437" y="1489279"/>
                </a:lnTo>
                <a:lnTo>
                  <a:pt x="848670" y="1505278"/>
                </a:lnTo>
                <a:lnTo>
                  <a:pt x="892628" y="1519732"/>
                </a:lnTo>
                <a:lnTo>
                  <a:pt x="937278" y="1532609"/>
                </a:lnTo>
                <a:lnTo>
                  <a:pt x="982587" y="1543875"/>
                </a:lnTo>
                <a:lnTo>
                  <a:pt x="1028522" y="1553498"/>
                </a:lnTo>
                <a:lnTo>
                  <a:pt x="1075050" y="1561445"/>
                </a:lnTo>
                <a:lnTo>
                  <a:pt x="1122140" y="1567683"/>
                </a:lnTo>
                <a:lnTo>
                  <a:pt x="1169757" y="1572179"/>
                </a:lnTo>
                <a:lnTo>
                  <a:pt x="1217869" y="1574901"/>
                </a:lnTo>
                <a:lnTo>
                  <a:pt x="1266444" y="1575815"/>
                </a:lnTo>
                <a:lnTo>
                  <a:pt x="1315018" y="1574901"/>
                </a:lnTo>
                <a:lnTo>
                  <a:pt x="1363130" y="1572179"/>
                </a:lnTo>
                <a:lnTo>
                  <a:pt x="1408174" y="1567926"/>
                </a:lnTo>
                <a:lnTo>
                  <a:pt x="1408174" y="0"/>
                </a:lnTo>
                <a:close/>
              </a:path>
            </a:pathLst>
          </a:custGeom>
          <a:solidFill>
            <a:srgbClr val="C00000"/>
          </a:solidFill>
        </p:spPr>
        <p:txBody>
          <a:bodyPr wrap="square" lIns="0" tIns="0" rIns="0" bIns="0" rtlCol="0"/>
          <a:lstStyle/>
          <a:p/>
        </p:txBody>
      </p:sp>
      <p:sp>
        <p:nvSpPr>
          <p:cNvPr id="17" name="bg object 17"/>
          <p:cNvSpPr/>
          <p:nvPr/>
        </p:nvSpPr>
        <p:spPr>
          <a:xfrm>
            <a:off x="9284217" y="6147815"/>
            <a:ext cx="1859280" cy="710565"/>
          </a:xfrm>
          <a:custGeom>
            <a:avLst/>
            <a:gdLst/>
            <a:ahLst/>
            <a:cxnLst/>
            <a:rect l="l" t="t" r="r" b="b"/>
            <a:pathLst>
              <a:path w="1859279" h="710565">
                <a:moveTo>
                  <a:pt x="929630" y="0"/>
                </a:moveTo>
                <a:lnTo>
                  <a:pt x="881553" y="1176"/>
                </a:lnTo>
                <a:lnTo>
                  <a:pt x="834087" y="4670"/>
                </a:lnTo>
                <a:lnTo>
                  <a:pt x="787286" y="10426"/>
                </a:lnTo>
                <a:lnTo>
                  <a:pt x="741207" y="18389"/>
                </a:lnTo>
                <a:lnTo>
                  <a:pt x="695904" y="28503"/>
                </a:lnTo>
                <a:lnTo>
                  <a:pt x="651432" y="40715"/>
                </a:lnTo>
                <a:lnTo>
                  <a:pt x="607847" y="54967"/>
                </a:lnTo>
                <a:lnTo>
                  <a:pt x="565203" y="71207"/>
                </a:lnTo>
                <a:lnTo>
                  <a:pt x="523557" y="89377"/>
                </a:lnTo>
                <a:lnTo>
                  <a:pt x="482962" y="109424"/>
                </a:lnTo>
                <a:lnTo>
                  <a:pt x="443474" y="131292"/>
                </a:lnTo>
                <a:lnTo>
                  <a:pt x="405148" y="154926"/>
                </a:lnTo>
                <a:lnTo>
                  <a:pt x="368040" y="180271"/>
                </a:lnTo>
                <a:lnTo>
                  <a:pt x="332204" y="207273"/>
                </a:lnTo>
                <a:lnTo>
                  <a:pt x="297696" y="235875"/>
                </a:lnTo>
                <a:lnTo>
                  <a:pt x="264571" y="266022"/>
                </a:lnTo>
                <a:lnTo>
                  <a:pt x="232884" y="297661"/>
                </a:lnTo>
                <a:lnTo>
                  <a:pt x="202690" y="330734"/>
                </a:lnTo>
                <a:lnTo>
                  <a:pt x="174045" y="365189"/>
                </a:lnTo>
                <a:lnTo>
                  <a:pt x="147003" y="400968"/>
                </a:lnTo>
                <a:lnTo>
                  <a:pt x="121619" y="438018"/>
                </a:lnTo>
                <a:lnTo>
                  <a:pt x="97949" y="476283"/>
                </a:lnTo>
                <a:lnTo>
                  <a:pt x="76048" y="515709"/>
                </a:lnTo>
                <a:lnTo>
                  <a:pt x="55971" y="556239"/>
                </a:lnTo>
                <a:lnTo>
                  <a:pt x="37774" y="597819"/>
                </a:lnTo>
                <a:lnTo>
                  <a:pt x="21510" y="640393"/>
                </a:lnTo>
                <a:lnTo>
                  <a:pt x="7237" y="683908"/>
                </a:lnTo>
                <a:lnTo>
                  <a:pt x="0" y="710183"/>
                </a:lnTo>
                <a:lnTo>
                  <a:pt x="1859260" y="710183"/>
                </a:lnTo>
                <a:lnTo>
                  <a:pt x="1837749" y="640393"/>
                </a:lnTo>
                <a:lnTo>
                  <a:pt x="1821486" y="597819"/>
                </a:lnTo>
                <a:lnTo>
                  <a:pt x="1803288" y="556239"/>
                </a:lnTo>
                <a:lnTo>
                  <a:pt x="1783211" y="515709"/>
                </a:lnTo>
                <a:lnTo>
                  <a:pt x="1761310" y="476283"/>
                </a:lnTo>
                <a:lnTo>
                  <a:pt x="1737641" y="438018"/>
                </a:lnTo>
                <a:lnTo>
                  <a:pt x="1712257" y="400968"/>
                </a:lnTo>
                <a:lnTo>
                  <a:pt x="1685215" y="365189"/>
                </a:lnTo>
                <a:lnTo>
                  <a:pt x="1656569" y="330734"/>
                </a:lnTo>
                <a:lnTo>
                  <a:pt x="1626375" y="297661"/>
                </a:lnTo>
                <a:lnTo>
                  <a:pt x="1594688" y="266022"/>
                </a:lnTo>
                <a:lnTo>
                  <a:pt x="1561563" y="235875"/>
                </a:lnTo>
                <a:lnTo>
                  <a:pt x="1527055" y="207273"/>
                </a:lnTo>
                <a:lnTo>
                  <a:pt x="1491220" y="180271"/>
                </a:lnTo>
                <a:lnTo>
                  <a:pt x="1454111" y="154926"/>
                </a:lnTo>
                <a:lnTo>
                  <a:pt x="1415786" y="131292"/>
                </a:lnTo>
                <a:lnTo>
                  <a:pt x="1376298" y="109424"/>
                </a:lnTo>
                <a:lnTo>
                  <a:pt x="1335703" y="89377"/>
                </a:lnTo>
                <a:lnTo>
                  <a:pt x="1294056" y="71207"/>
                </a:lnTo>
                <a:lnTo>
                  <a:pt x="1251413" y="54967"/>
                </a:lnTo>
                <a:lnTo>
                  <a:pt x="1207827" y="40715"/>
                </a:lnTo>
                <a:lnTo>
                  <a:pt x="1163356" y="28503"/>
                </a:lnTo>
                <a:lnTo>
                  <a:pt x="1118053" y="18389"/>
                </a:lnTo>
                <a:lnTo>
                  <a:pt x="1071973" y="10426"/>
                </a:lnTo>
                <a:lnTo>
                  <a:pt x="1025173" y="4670"/>
                </a:lnTo>
                <a:lnTo>
                  <a:pt x="977707" y="1176"/>
                </a:lnTo>
                <a:lnTo>
                  <a:pt x="929630" y="0"/>
                </a:lnTo>
                <a:close/>
              </a:path>
            </a:pathLst>
          </a:custGeom>
          <a:solidFill>
            <a:srgbClr val="C00000"/>
          </a:solidFill>
        </p:spPr>
        <p:txBody>
          <a:bodyPr wrap="square" lIns="0" tIns="0" rIns="0" bIns="0" rtlCol="0"/>
          <a:lstStyle/>
          <a:p/>
        </p:txBody>
      </p:sp>
      <p:sp>
        <p:nvSpPr>
          <p:cNvPr id="18" name="bg object 18"/>
          <p:cNvSpPr/>
          <p:nvPr/>
        </p:nvSpPr>
        <p:spPr>
          <a:xfrm>
            <a:off x="4660391" y="1298447"/>
            <a:ext cx="439420" cy="439420"/>
          </a:xfrm>
          <a:custGeom>
            <a:avLst/>
            <a:gdLst/>
            <a:ahLst/>
            <a:cxnLst/>
            <a:rect l="l" t="t" r="r" b="b"/>
            <a:pathLst>
              <a:path w="439420" h="439419">
                <a:moveTo>
                  <a:pt x="219456" y="0"/>
                </a:moveTo>
                <a:lnTo>
                  <a:pt x="175240" y="4460"/>
                </a:lnTo>
                <a:lnTo>
                  <a:pt x="134052" y="17252"/>
                </a:lnTo>
                <a:lnTo>
                  <a:pt x="96775" y="37491"/>
                </a:lnTo>
                <a:lnTo>
                  <a:pt x="64293" y="64293"/>
                </a:lnTo>
                <a:lnTo>
                  <a:pt x="37491" y="96775"/>
                </a:lnTo>
                <a:lnTo>
                  <a:pt x="17252" y="134052"/>
                </a:lnTo>
                <a:lnTo>
                  <a:pt x="4460" y="175240"/>
                </a:lnTo>
                <a:lnTo>
                  <a:pt x="0" y="219455"/>
                </a:lnTo>
                <a:lnTo>
                  <a:pt x="4460" y="263671"/>
                </a:lnTo>
                <a:lnTo>
                  <a:pt x="17252" y="304859"/>
                </a:lnTo>
                <a:lnTo>
                  <a:pt x="37491" y="342136"/>
                </a:lnTo>
                <a:lnTo>
                  <a:pt x="64293" y="374618"/>
                </a:lnTo>
                <a:lnTo>
                  <a:pt x="96775" y="401420"/>
                </a:lnTo>
                <a:lnTo>
                  <a:pt x="134052" y="421659"/>
                </a:lnTo>
                <a:lnTo>
                  <a:pt x="175240" y="434451"/>
                </a:lnTo>
                <a:lnTo>
                  <a:pt x="219456" y="438912"/>
                </a:lnTo>
                <a:lnTo>
                  <a:pt x="263671" y="434451"/>
                </a:lnTo>
                <a:lnTo>
                  <a:pt x="304859" y="421659"/>
                </a:lnTo>
                <a:lnTo>
                  <a:pt x="342136" y="401420"/>
                </a:lnTo>
                <a:lnTo>
                  <a:pt x="374618" y="374618"/>
                </a:lnTo>
                <a:lnTo>
                  <a:pt x="401420" y="342136"/>
                </a:lnTo>
                <a:lnTo>
                  <a:pt x="421659" y="304859"/>
                </a:lnTo>
                <a:lnTo>
                  <a:pt x="434451" y="263671"/>
                </a:lnTo>
                <a:lnTo>
                  <a:pt x="438912" y="219455"/>
                </a:lnTo>
                <a:lnTo>
                  <a:pt x="434451" y="175240"/>
                </a:lnTo>
                <a:lnTo>
                  <a:pt x="421659" y="134052"/>
                </a:lnTo>
                <a:lnTo>
                  <a:pt x="401420" y="96775"/>
                </a:lnTo>
                <a:lnTo>
                  <a:pt x="374618" y="64293"/>
                </a:lnTo>
                <a:lnTo>
                  <a:pt x="342136" y="37491"/>
                </a:lnTo>
                <a:lnTo>
                  <a:pt x="304859" y="17252"/>
                </a:lnTo>
                <a:lnTo>
                  <a:pt x="263671" y="4460"/>
                </a:lnTo>
                <a:lnTo>
                  <a:pt x="219456" y="0"/>
                </a:lnTo>
                <a:close/>
              </a:path>
            </a:pathLst>
          </a:custGeom>
          <a:solidFill>
            <a:srgbClr val="C00000"/>
          </a:solidFill>
        </p:spPr>
        <p:txBody>
          <a:bodyPr wrap="square" lIns="0" tIns="0" rIns="0" bIns="0" rtlCol="0"/>
          <a:lstStyle/>
          <a:p/>
        </p:txBody>
      </p:sp>
      <p:sp>
        <p:nvSpPr>
          <p:cNvPr id="19" name="bg object 19"/>
          <p:cNvSpPr/>
          <p:nvPr/>
        </p:nvSpPr>
        <p:spPr>
          <a:xfrm>
            <a:off x="7089647" y="5209032"/>
            <a:ext cx="408940" cy="408940"/>
          </a:xfrm>
          <a:custGeom>
            <a:avLst/>
            <a:gdLst/>
            <a:ahLst/>
            <a:cxnLst/>
            <a:rect l="l" t="t" r="r" b="b"/>
            <a:pathLst>
              <a:path w="408940" h="408939">
                <a:moveTo>
                  <a:pt x="204216" y="0"/>
                </a:moveTo>
                <a:lnTo>
                  <a:pt x="157394" y="5393"/>
                </a:lnTo>
                <a:lnTo>
                  <a:pt x="114411" y="20758"/>
                </a:lnTo>
                <a:lnTo>
                  <a:pt x="76493" y="44866"/>
                </a:lnTo>
                <a:lnTo>
                  <a:pt x="44866" y="76493"/>
                </a:lnTo>
                <a:lnTo>
                  <a:pt x="20758" y="114411"/>
                </a:lnTo>
                <a:lnTo>
                  <a:pt x="5393" y="157394"/>
                </a:lnTo>
                <a:lnTo>
                  <a:pt x="0" y="204216"/>
                </a:lnTo>
                <a:lnTo>
                  <a:pt x="5393" y="251037"/>
                </a:lnTo>
                <a:lnTo>
                  <a:pt x="20758" y="294020"/>
                </a:lnTo>
                <a:lnTo>
                  <a:pt x="44866" y="331938"/>
                </a:lnTo>
                <a:lnTo>
                  <a:pt x="76493" y="363565"/>
                </a:lnTo>
                <a:lnTo>
                  <a:pt x="114411" y="387673"/>
                </a:lnTo>
                <a:lnTo>
                  <a:pt x="157394" y="403038"/>
                </a:lnTo>
                <a:lnTo>
                  <a:pt x="204216" y="408432"/>
                </a:lnTo>
                <a:lnTo>
                  <a:pt x="251037" y="403038"/>
                </a:lnTo>
                <a:lnTo>
                  <a:pt x="294020" y="387673"/>
                </a:lnTo>
                <a:lnTo>
                  <a:pt x="331938" y="363565"/>
                </a:lnTo>
                <a:lnTo>
                  <a:pt x="363565" y="331938"/>
                </a:lnTo>
                <a:lnTo>
                  <a:pt x="387673" y="294020"/>
                </a:lnTo>
                <a:lnTo>
                  <a:pt x="403038" y="251037"/>
                </a:lnTo>
                <a:lnTo>
                  <a:pt x="408431" y="204216"/>
                </a:lnTo>
                <a:lnTo>
                  <a:pt x="403038" y="157394"/>
                </a:lnTo>
                <a:lnTo>
                  <a:pt x="387673" y="114411"/>
                </a:lnTo>
                <a:lnTo>
                  <a:pt x="363565" y="76493"/>
                </a:lnTo>
                <a:lnTo>
                  <a:pt x="331938" y="44866"/>
                </a:lnTo>
                <a:lnTo>
                  <a:pt x="294020" y="20758"/>
                </a:lnTo>
                <a:lnTo>
                  <a:pt x="251037" y="5393"/>
                </a:lnTo>
                <a:lnTo>
                  <a:pt x="204216" y="0"/>
                </a:lnTo>
                <a:close/>
              </a:path>
            </a:pathLst>
          </a:custGeom>
          <a:solidFill>
            <a:srgbClr val="C00000"/>
          </a:solidFill>
        </p:spPr>
        <p:txBody>
          <a:bodyPr wrap="square" lIns="0" tIns="0" rIns="0" bIns="0" rtlCol="0"/>
          <a:lstStyle/>
          <a:p/>
        </p:txBody>
      </p:sp>
      <p:sp>
        <p:nvSpPr>
          <p:cNvPr id="20" name="bg object 20"/>
          <p:cNvSpPr/>
          <p:nvPr/>
        </p:nvSpPr>
        <p:spPr>
          <a:xfrm>
            <a:off x="1688592" y="5501640"/>
            <a:ext cx="234695" cy="234696"/>
          </a:xfrm>
          <a:prstGeom prst="rect">
            <a:avLst/>
          </a:prstGeom>
          <a:blipFill>
            <a:blip r:embed="rId2" cstate="print"/>
            <a:stretch>
              <a:fillRect/>
            </a:stretch>
          </a:blipFill>
        </p:spPr>
        <p:txBody>
          <a:bodyPr wrap="square" lIns="0" tIns="0" rIns="0" bIns="0" rtlCol="0"/>
          <a:lstStyle/>
          <a:p/>
        </p:txBody>
      </p:sp>
      <p:sp>
        <p:nvSpPr>
          <p:cNvPr id="2" name="Holder 2"/>
          <p:cNvSpPr>
            <a:spLocks noGrp="1"/>
          </p:cNvSpPr>
          <p:nvPr>
            <p:ph type="title"/>
          </p:nvPr>
        </p:nvSpPr>
        <p:spPr/>
        <p:txBody>
          <a:bodyPr lIns="0" tIns="0" rIns="0" bIns="0"/>
          <a:lstStyle>
            <a:lvl1pPr>
              <a:defRPr sz="11450" b="0" i="0">
                <a:solidFill>
                  <a:srgbClr val="C00000"/>
                </a:solidFill>
                <a:latin typeface="Impact" panose="020B0806030902050204"/>
                <a:cs typeface="Impact" panose="020B0806030902050204"/>
              </a:defRPr>
            </a:lvl1pPr>
          </a:lstStyle>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showMasterSp="0">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3047" y="2496311"/>
            <a:ext cx="12188951" cy="1862327"/>
          </a:xfrm>
          <a:prstGeom prst="rect">
            <a:avLst/>
          </a:prstGeom>
          <a:blipFill>
            <a:blip r:embed="rId2" cstate="print"/>
            <a:stretch>
              <a:fillRect/>
            </a:stretch>
          </a:blipFill>
        </p:spPr>
        <p:txBody>
          <a:bodyPr wrap="square" lIns="0" tIns="0" rIns="0" bIns="0" rtlCol="0"/>
          <a:lstStyle/>
          <a:p/>
        </p:txBody>
      </p:sp>
      <p:sp>
        <p:nvSpPr>
          <p:cNvPr id="17" name="bg object 17"/>
          <p:cNvSpPr/>
          <p:nvPr/>
        </p:nvSpPr>
        <p:spPr>
          <a:xfrm>
            <a:off x="902208" y="771144"/>
            <a:ext cx="1368552" cy="527303"/>
          </a:xfrm>
          <a:prstGeom prst="rect">
            <a:avLst/>
          </a:prstGeom>
          <a:blipFill>
            <a:blip r:embed="rId3" cstate="print"/>
            <a:stretch>
              <a:fillRect/>
            </a:stretch>
          </a:blipFill>
        </p:spPr>
        <p:txBody>
          <a:bodyPr wrap="square" lIns="0" tIns="0" rIns="0" bIns="0" rtlCol="0"/>
          <a:lstStyle/>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605025" y="2342769"/>
            <a:ext cx="8981948" cy="1774825"/>
          </a:xfrm>
          <a:prstGeom prst="rect">
            <a:avLst/>
          </a:prstGeom>
        </p:spPr>
        <p:txBody>
          <a:bodyPr wrap="square" lIns="0" tIns="0" rIns="0" bIns="0">
            <a:spAutoFit/>
          </a:bodyPr>
          <a:lstStyle>
            <a:lvl1pPr>
              <a:defRPr sz="11450" b="0" i="0">
                <a:solidFill>
                  <a:srgbClr val="C00000"/>
                </a:solidFill>
                <a:latin typeface="Impact" panose="020B0806030902050204"/>
                <a:cs typeface="Impact" panose="020B0806030902050204"/>
              </a:defRPr>
            </a:lvl1pPr>
          </a:lstStyle>
          <a:p/>
        </p:txBody>
      </p:sp>
      <p:sp>
        <p:nvSpPr>
          <p:cNvPr id="3" name="Holder 3"/>
          <p:cNvSpPr>
            <a:spLocks noGrp="1"/>
          </p:cNvSpPr>
          <p:nvPr>
            <p:ph type="body" idx="1"/>
          </p:nvPr>
        </p:nvSpPr>
        <p:spPr>
          <a:xfrm>
            <a:off x="979550" y="1401653"/>
            <a:ext cx="10232898" cy="2908300"/>
          </a:xfrm>
          <a:prstGeom prst="rect">
            <a:avLst/>
          </a:prstGeom>
        </p:spPr>
        <p:txBody>
          <a:bodyPr wrap="square" lIns="0" tIns="0" rIns="0" bIns="0">
            <a:spAutoFit/>
          </a:bodyPr>
          <a:lstStyle>
            <a:lvl1pPr>
              <a:defRPr sz="1800" b="0" i="0">
                <a:solidFill>
                  <a:schemeClr val="tx1"/>
                </a:solidFill>
                <a:latin typeface="UKIJ CJK"/>
                <a:cs typeface="UKIJ CJK"/>
              </a:defRPr>
            </a:lvl1pPr>
          </a:lstStyle>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Bell MT" panose="02020503060305020303" charset="0"/>
          <a:ea typeface="+mn-ea"/>
          <a:cs typeface="Bell MT" panose="02020503060305020303" charset="0"/>
          <a:sym typeface="Bell MT" panose="02020503060305020303"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9.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7.png"/><Relationship Id="rId1" Type="http://schemas.openxmlformats.org/officeDocument/2006/relationships/image" Target="../media/image26.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2.png"/><Relationship Id="rId1" Type="http://schemas.openxmlformats.org/officeDocument/2006/relationships/image" Target="../media/image3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image" Target="../media/image34.png"/></Relationships>
</file>

<file path=ppt/slides/_rels/slide21.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2.xml"/><Relationship Id="rId2" Type="http://schemas.openxmlformats.org/officeDocument/2006/relationships/image" Target="../media/image37.emf"/><Relationship Id="rId1" Type="http://schemas.openxmlformats.org/officeDocument/2006/relationships/oleObject" Target="../embeddings/oleObject2.bin"/></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2.xml"/><Relationship Id="rId2" Type="http://schemas.openxmlformats.org/officeDocument/2006/relationships/image" Target="../media/image6.emf"/><Relationship Id="rId1" Type="http://schemas.openxmlformats.org/officeDocument/2006/relationships/oleObject" Target="../embeddings/oleObject1.bin"/></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288026" y="5432552"/>
            <a:ext cx="2331974" cy="948690"/>
          </a:xfrm>
          <a:prstGeom prst="rect">
            <a:avLst/>
          </a:prstGeom>
        </p:spPr>
        <p:txBody>
          <a:bodyPr vert="horz" wrap="square" lIns="0" tIns="12700" rIns="0" bIns="0" rtlCol="0">
            <a:spAutoFit/>
          </a:bodyPr>
          <a:lstStyle/>
          <a:p>
            <a:pPr marL="12700" marR="5080" indent="295275" algn="ctr">
              <a:lnSpc>
                <a:spcPct val="120000"/>
              </a:lnSpc>
              <a:spcBef>
                <a:spcPts val="100"/>
              </a:spcBef>
            </a:pPr>
            <a:r>
              <a:rPr lang="zh-CN" altLang="en-US" sz="2500" spc="135" dirty="0">
                <a:latin typeface="微软雅黑" panose="020B0503020204020204" charset="-122"/>
                <a:ea typeface="微软雅黑" panose="020B0503020204020204" charset="-122"/>
                <a:cs typeface="微软雅黑" panose="020B0503020204020204" charset="-122"/>
              </a:rPr>
              <a:t>高洁</a:t>
            </a:r>
            <a:r>
              <a:rPr lang="en-US" altLang="zh-CN" sz="2500" spc="135" dirty="0">
                <a:latin typeface="微软雅黑" panose="020B0503020204020204" charset="-122"/>
                <a:ea typeface="微软雅黑" panose="020B0503020204020204" charset="-122"/>
                <a:cs typeface="微软雅黑" panose="020B0503020204020204" charset="-122"/>
              </a:rPr>
              <a:t> </a:t>
            </a:r>
            <a:r>
              <a:rPr lang="zh-CN" altLang="en-US" sz="2500" spc="135" dirty="0">
                <a:latin typeface="微软雅黑" panose="020B0503020204020204" charset="-122"/>
                <a:ea typeface="微软雅黑" panose="020B0503020204020204" charset="-122"/>
                <a:cs typeface="微软雅黑" panose="020B0503020204020204" charset="-122"/>
              </a:rPr>
              <a:t> </a:t>
            </a:r>
            <a:r>
              <a:rPr sz="2500" spc="135" dirty="0">
                <a:latin typeface="微软雅黑" panose="020B0503020204020204" charset="-122"/>
                <a:ea typeface="微软雅黑" panose="020B0503020204020204" charset="-122"/>
                <a:cs typeface="微软雅黑" panose="020B0503020204020204" charset="-122"/>
              </a:rPr>
              <a:t> </a:t>
            </a:r>
            <a:r>
              <a:rPr lang="en-US" sz="2500" spc="135" dirty="0">
                <a:latin typeface="微软雅黑" panose="020B0503020204020204" charset="-122"/>
                <a:ea typeface="微软雅黑" panose="020B0503020204020204" charset="-122"/>
                <a:cs typeface="微软雅黑" panose="020B0503020204020204" charset="-122"/>
              </a:rPr>
              <a:t>  </a:t>
            </a:r>
            <a:endParaRPr lang="en-US" sz="2500" spc="135" dirty="0">
              <a:latin typeface="微软雅黑" panose="020B0503020204020204" charset="-122"/>
              <a:ea typeface="微软雅黑" panose="020B0503020204020204" charset="-122"/>
              <a:cs typeface="微软雅黑" panose="020B0503020204020204" charset="-122"/>
            </a:endParaRPr>
          </a:p>
          <a:p>
            <a:pPr marL="12700" marR="5080" indent="295275" algn="ctr">
              <a:lnSpc>
                <a:spcPct val="120000"/>
              </a:lnSpc>
              <a:spcBef>
                <a:spcPts val="100"/>
              </a:spcBef>
            </a:pPr>
            <a:r>
              <a:rPr lang="en-US" sz="2500" spc="135" dirty="0">
                <a:latin typeface="微软雅黑" panose="020B0503020204020204" charset="-122"/>
                <a:ea typeface="微软雅黑" panose="020B0503020204020204" charset="-122"/>
                <a:cs typeface="微软雅黑" panose="020B0503020204020204" charset="-122"/>
              </a:rPr>
              <a:t>2024.01.19</a:t>
            </a:r>
            <a:endParaRPr lang="en-US" sz="2500" spc="135" dirty="0">
              <a:latin typeface="微软雅黑" panose="020B0503020204020204" charset="-122"/>
              <a:ea typeface="微软雅黑" panose="020B0503020204020204" charset="-122"/>
              <a:cs typeface="微软雅黑" panose="020B0503020204020204" charset="-122"/>
            </a:endParaRPr>
          </a:p>
        </p:txBody>
      </p:sp>
      <p:sp>
        <p:nvSpPr>
          <p:cNvPr id="3" name="object 3"/>
          <p:cNvSpPr txBox="1"/>
          <p:nvPr/>
        </p:nvSpPr>
        <p:spPr>
          <a:xfrm>
            <a:off x="533400" y="2960370"/>
            <a:ext cx="10735945" cy="937260"/>
          </a:xfrm>
          <a:prstGeom prst="rect">
            <a:avLst/>
          </a:prstGeom>
        </p:spPr>
        <p:txBody>
          <a:bodyPr vert="horz" wrap="square" lIns="0" tIns="13970" rIns="0" bIns="0" rtlCol="0">
            <a:spAutoFit/>
          </a:bodyPr>
          <a:lstStyle/>
          <a:p>
            <a:pPr marL="12700" algn="l">
              <a:lnSpc>
                <a:spcPct val="100000"/>
              </a:lnSpc>
              <a:spcBef>
                <a:spcPts val="110"/>
              </a:spcBef>
            </a:pPr>
            <a:r>
              <a:rPr lang="en-US" sz="6000" b="1" dirty="0">
                <a:solidFill>
                  <a:schemeClr val="bg1"/>
                </a:solidFill>
                <a:latin typeface="微软雅黑" panose="020B0503020204020204" charset="-122"/>
                <a:ea typeface="微软雅黑" panose="020B0503020204020204" charset="-122"/>
                <a:cs typeface="微软雅黑" panose="020B0503020204020204" charset="-122"/>
              </a:rPr>
              <a:t>HK  AI</a:t>
            </a:r>
            <a:r>
              <a:rPr lang="zh-CN" altLang="en-US" sz="6000" b="1" dirty="0">
                <a:solidFill>
                  <a:schemeClr val="bg1"/>
                </a:solidFill>
                <a:latin typeface="微软雅黑" panose="020B0503020204020204" charset="-122"/>
                <a:ea typeface="微软雅黑" panose="020B0503020204020204" charset="-122"/>
                <a:cs typeface="微软雅黑" panose="020B0503020204020204" charset="-122"/>
              </a:rPr>
              <a:t>开放平台功能调研</a:t>
            </a:r>
            <a:endParaRPr lang="zh-CN" altLang="en-US" sz="6000" b="1"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数据标注</a:t>
            </a:r>
            <a:r>
              <a:rPr lang="zh-CN" sz="2800" spc="5" dirty="0" err="1">
                <a:latin typeface="微软雅黑" panose="020B0503020204020204" charset="-122"/>
                <a:ea typeface="微软雅黑" panose="020B0503020204020204" charset="-122"/>
                <a:cs typeface="微软雅黑" panose="020B0503020204020204" charset="-122"/>
                <a:sym typeface="+mn-ea"/>
              </a:rPr>
              <a:t>✷</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sp>
        <p:nvSpPr>
          <p:cNvPr id="5" name="文本框 4"/>
          <p:cNvSpPr txBox="1"/>
          <p:nvPr/>
        </p:nvSpPr>
        <p:spPr>
          <a:xfrm>
            <a:off x="762000" y="952500"/>
            <a:ext cx="9192895" cy="368300"/>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智能标注</a:t>
            </a:r>
            <a:r>
              <a:rPr lang="zh-CN" altLang="en-US">
                <a:latin typeface="微软雅黑" panose="020B0503020204020204" charset="-122"/>
                <a:ea typeface="微软雅黑" panose="020B0503020204020204" charset="-122"/>
              </a:rPr>
              <a:t>，用平台大模型或用户训练好的模型进行自动标注，标注后手动</a:t>
            </a:r>
            <a:r>
              <a:rPr lang="zh-CN" altLang="en-US">
                <a:latin typeface="微软雅黑" panose="020B0503020204020204" charset="-122"/>
                <a:ea typeface="微软雅黑" panose="020B0503020204020204" charset="-122"/>
              </a:rPr>
              <a:t>确认</a:t>
            </a:r>
            <a:endParaRPr lang="zh-CN" altLang="en-US">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1"/>
          <a:srcRect r="6989"/>
          <a:stretch>
            <a:fillRect/>
          </a:stretch>
        </p:blipFill>
        <p:spPr>
          <a:xfrm>
            <a:off x="457200" y="1486535"/>
            <a:ext cx="6161405" cy="4922520"/>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pic>
        <p:nvPicPr>
          <p:cNvPr id="1085875247" name="图片 1"/>
          <p:cNvPicPr>
            <a:picLocks noChangeAspect="1"/>
          </p:cNvPicPr>
          <p:nvPr/>
        </p:nvPicPr>
        <p:blipFill>
          <a:blip r:embed="rId2"/>
          <a:srcRect l="-125" t="-759" r="45156" b="759"/>
          <a:stretch>
            <a:fillRect/>
          </a:stretch>
        </p:blipFill>
        <p:spPr>
          <a:xfrm>
            <a:off x="6781800" y="1486535"/>
            <a:ext cx="5299710" cy="4933950"/>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a:t>
            </a:r>
            <a:r>
              <a:rPr lang="zh-CN" sz="2800" spc="5" dirty="0" err="1">
                <a:latin typeface="微软雅黑" panose="020B0503020204020204" charset="-122"/>
                <a:ea typeface="微软雅黑" panose="020B0503020204020204" charset="-122"/>
                <a:cs typeface="微软雅黑" panose="020B0503020204020204" charset="-122"/>
              </a:rPr>
              <a:t>处理</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4" name="图片 3"/>
          <p:cNvPicPr>
            <a:picLocks noChangeAspect="1"/>
          </p:cNvPicPr>
          <p:nvPr/>
        </p:nvPicPr>
        <p:blipFill>
          <a:blip r:embed="rId1"/>
          <a:srcRect r="4220"/>
          <a:stretch>
            <a:fillRect/>
          </a:stretch>
        </p:blipFill>
        <p:spPr>
          <a:xfrm>
            <a:off x="762000" y="1313180"/>
            <a:ext cx="5679440" cy="4988560"/>
          </a:xfrm>
          <a:prstGeom prst="rect">
            <a:avLst/>
          </a:prstGeom>
          <a:effectLst>
            <a:outerShdw blurRad="50800" dist="38100" dir="2700000" algn="tl" rotWithShape="0">
              <a:prstClr val="black">
                <a:alpha val="40000"/>
              </a:prstClr>
            </a:outerShdw>
          </a:effectLst>
        </p:spPr>
      </p:pic>
      <p:pic>
        <p:nvPicPr>
          <p:cNvPr id="5" name="图片 4"/>
          <p:cNvPicPr>
            <a:picLocks noChangeAspect="1"/>
          </p:cNvPicPr>
          <p:nvPr/>
        </p:nvPicPr>
        <p:blipFill>
          <a:blip r:embed="rId2"/>
          <a:stretch>
            <a:fillRect/>
          </a:stretch>
        </p:blipFill>
        <p:spPr>
          <a:xfrm>
            <a:off x="6629400" y="990600"/>
            <a:ext cx="5059680" cy="3220085"/>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sp>
        <p:nvSpPr>
          <p:cNvPr id="6" name="文本框 5"/>
          <p:cNvSpPr txBox="1"/>
          <p:nvPr/>
        </p:nvSpPr>
        <p:spPr>
          <a:xfrm>
            <a:off x="5334000" y="5029200"/>
            <a:ext cx="344805" cy="398780"/>
          </a:xfrm>
          <a:prstGeom prst="rect">
            <a:avLst/>
          </a:prstGeom>
          <a:noFill/>
        </p:spPr>
        <p:txBody>
          <a:bodyPr wrap="square" rtlCol="0">
            <a:spAutoFit/>
          </a:bodyPr>
          <a:p>
            <a:r>
              <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rPr>
              <a:t>1</a:t>
            </a:r>
            <a:endPar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endParaRPr>
          </a:p>
        </p:txBody>
      </p:sp>
      <p:sp>
        <p:nvSpPr>
          <p:cNvPr id="10" name="文本框 9"/>
          <p:cNvSpPr txBox="1"/>
          <p:nvPr/>
        </p:nvSpPr>
        <p:spPr>
          <a:xfrm>
            <a:off x="10515600" y="3429000"/>
            <a:ext cx="344805" cy="398780"/>
          </a:xfrm>
          <a:prstGeom prst="rect">
            <a:avLst/>
          </a:prstGeom>
          <a:noFill/>
        </p:spPr>
        <p:txBody>
          <a:bodyPr wrap="square" rtlCol="0">
            <a:spAutoFit/>
          </a:bodyPr>
          <a:p>
            <a:r>
              <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rPr>
              <a:t>2</a:t>
            </a:r>
            <a:endPar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endParaRPr>
          </a:p>
        </p:txBody>
      </p:sp>
      <p:sp>
        <p:nvSpPr>
          <p:cNvPr id="12" name="文本框 11"/>
          <p:cNvSpPr txBox="1"/>
          <p:nvPr/>
        </p:nvSpPr>
        <p:spPr>
          <a:xfrm>
            <a:off x="1027430" y="914400"/>
            <a:ext cx="1564005" cy="398780"/>
          </a:xfrm>
          <a:prstGeom prst="rect">
            <a:avLst/>
          </a:prstGeom>
          <a:noFill/>
        </p:spPr>
        <p:txBody>
          <a:bodyPr wrap="square" rtlCol="0">
            <a:spAutoFit/>
          </a:bodyPr>
          <a:p>
            <a:r>
              <a:rPr lang="zh-CN" altLang="en-US" sz="2000" b="1">
                <a:latin typeface="微软雅黑" panose="020B0503020204020204" charset="-122"/>
                <a:ea typeface="微软雅黑" panose="020B0503020204020204" charset="-122"/>
              </a:rPr>
              <a:t>数据剪裁</a:t>
            </a:r>
            <a:endParaRPr lang="zh-CN" altLang="en-US" sz="2000" b="1">
              <a:latin typeface="微软雅黑" panose="020B0503020204020204" charset="-122"/>
              <a:ea typeface="微软雅黑" panose="020B0503020204020204" charset="-122"/>
            </a:endParaRPr>
          </a:p>
        </p:txBody>
      </p:sp>
      <p:pic>
        <p:nvPicPr>
          <p:cNvPr id="13" name="图片 12"/>
          <p:cNvPicPr>
            <a:picLocks noChangeAspect="1"/>
          </p:cNvPicPr>
          <p:nvPr/>
        </p:nvPicPr>
        <p:blipFill>
          <a:blip r:embed="rId3"/>
          <a:stretch>
            <a:fillRect/>
          </a:stretch>
        </p:blipFill>
        <p:spPr>
          <a:xfrm>
            <a:off x="6629400" y="4343400"/>
            <a:ext cx="5080635" cy="2375535"/>
          </a:xfrm>
          <a:prstGeom prst="rect">
            <a:avLst/>
          </a:prstGeom>
          <a:noFill/>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sp>
        <p:nvSpPr>
          <p:cNvPr id="11" name="文本框 10"/>
          <p:cNvSpPr txBox="1"/>
          <p:nvPr/>
        </p:nvSpPr>
        <p:spPr>
          <a:xfrm>
            <a:off x="11682095" y="4639945"/>
            <a:ext cx="344805" cy="398780"/>
          </a:xfrm>
          <a:prstGeom prst="rect">
            <a:avLst/>
          </a:prstGeom>
          <a:noFill/>
        </p:spPr>
        <p:txBody>
          <a:bodyPr wrap="square" rtlCol="0">
            <a:spAutoFit/>
          </a:bodyPr>
          <a:p>
            <a:r>
              <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rPr>
              <a:t>3</a:t>
            </a:r>
            <a:endPar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a:t>
            </a:r>
            <a:r>
              <a:rPr lang="zh-CN" sz="2800" spc="5" dirty="0" err="1">
                <a:latin typeface="微软雅黑" panose="020B0503020204020204" charset="-122"/>
                <a:ea typeface="微软雅黑" panose="020B0503020204020204" charset="-122"/>
                <a:cs typeface="微软雅黑" panose="020B0503020204020204" charset="-122"/>
              </a:rPr>
              <a:t>处理</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sp>
        <p:nvSpPr>
          <p:cNvPr id="12" name="文本框 11"/>
          <p:cNvSpPr txBox="1"/>
          <p:nvPr/>
        </p:nvSpPr>
        <p:spPr>
          <a:xfrm>
            <a:off x="990600" y="914400"/>
            <a:ext cx="10811510" cy="368300"/>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数据生成，</a:t>
            </a:r>
            <a:r>
              <a:rPr lang="zh-CN" altLang="en-US">
                <a:latin typeface="微软雅黑" panose="020B0503020204020204" charset="-122"/>
                <a:ea typeface="微软雅黑" panose="020B0503020204020204" charset="-122"/>
                <a:sym typeface="+mn-ea"/>
              </a:rPr>
              <a:t>某一类别工装图片难以采集或时，可以使用人体换装功能进行稀缺工装图片的生成，</a:t>
            </a:r>
            <a:endParaRPr lang="zh-CN" altLang="en-US" b="1">
              <a:latin typeface="微软雅黑" panose="020B0503020204020204" charset="-122"/>
              <a:ea typeface="微软雅黑" panose="020B0503020204020204" charset="-122"/>
            </a:endParaRPr>
          </a:p>
        </p:txBody>
      </p:sp>
      <p:pic>
        <p:nvPicPr>
          <p:cNvPr id="13" name="图片 12"/>
          <p:cNvPicPr>
            <a:picLocks noChangeAspect="1"/>
          </p:cNvPicPr>
          <p:nvPr/>
        </p:nvPicPr>
        <p:blipFill>
          <a:blip r:embed="rId1"/>
          <a:stretch>
            <a:fillRect/>
          </a:stretch>
        </p:blipFill>
        <p:spPr>
          <a:xfrm>
            <a:off x="1066800" y="1410970"/>
            <a:ext cx="5023485" cy="2810510"/>
          </a:xfrm>
          <a:prstGeom prst="rect">
            <a:avLst/>
          </a:prstGeom>
          <a:ln w="15875" cmpd="sng">
            <a:solidFill>
              <a:schemeClr val="accent1">
                <a:lumMod val="20000"/>
                <a:lumOff val="80000"/>
              </a:schemeClr>
            </a:solidFill>
            <a:prstDash val="solid"/>
          </a:ln>
        </p:spPr>
      </p:pic>
      <p:pic>
        <p:nvPicPr>
          <p:cNvPr id="15" name="图片 14"/>
          <p:cNvPicPr>
            <a:picLocks noChangeAspect="1"/>
          </p:cNvPicPr>
          <p:nvPr/>
        </p:nvPicPr>
        <p:blipFill>
          <a:blip r:embed="rId2"/>
          <a:srcRect l="16443" t="6683" r="2495" b="2875"/>
          <a:stretch>
            <a:fillRect/>
          </a:stretch>
        </p:blipFill>
        <p:spPr>
          <a:xfrm>
            <a:off x="5638800" y="2286000"/>
            <a:ext cx="6343015" cy="4423410"/>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875030"/>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数据增强</a:t>
            </a:r>
            <a:r>
              <a:rPr lang="zh-CN" sz="2800" spc="5" dirty="0" err="1">
                <a:latin typeface="微软雅黑" panose="020B0503020204020204" charset="-122"/>
                <a:ea typeface="微软雅黑" panose="020B0503020204020204" charset="-122"/>
                <a:cs typeface="微软雅黑" panose="020B0503020204020204" charset="-122"/>
                <a:sym typeface="+mn-ea"/>
              </a:rPr>
              <a:t>✷</a:t>
            </a:r>
            <a:br>
              <a:rPr lang="zh-CN" altLang="zh-CN" sz="2800" b="1" spc="5" dirty="0" err="1">
                <a:latin typeface="微软雅黑" panose="020B0503020204020204" charset="-122"/>
                <a:ea typeface="微软雅黑" panose="020B0503020204020204" charset="-122"/>
                <a:cs typeface="微软雅黑" panose="020B0503020204020204" charset="-122"/>
              </a:rPr>
            </a:b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5" name="图片 4"/>
          <p:cNvPicPr>
            <a:picLocks noChangeAspect="1"/>
          </p:cNvPicPr>
          <p:nvPr/>
        </p:nvPicPr>
        <p:blipFill>
          <a:blip r:embed="rId1"/>
          <a:srcRect l="21316" t="5000" r="18125" b="1000"/>
          <a:stretch>
            <a:fillRect/>
          </a:stretch>
        </p:blipFill>
        <p:spPr>
          <a:xfrm>
            <a:off x="955040" y="1426210"/>
            <a:ext cx="5481320" cy="5317490"/>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pic>
        <p:nvPicPr>
          <p:cNvPr id="4" name="图片 3"/>
          <p:cNvPicPr>
            <a:picLocks noChangeAspect="1"/>
          </p:cNvPicPr>
          <p:nvPr/>
        </p:nvPicPr>
        <p:blipFill>
          <a:blip r:embed="rId2"/>
          <a:stretch>
            <a:fillRect/>
          </a:stretch>
        </p:blipFill>
        <p:spPr>
          <a:xfrm>
            <a:off x="6781800" y="1066800"/>
            <a:ext cx="5052060" cy="3193415"/>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sp>
        <p:nvSpPr>
          <p:cNvPr id="6" name="右箭头 5"/>
          <p:cNvSpPr/>
          <p:nvPr/>
        </p:nvSpPr>
        <p:spPr>
          <a:xfrm rot="19200000">
            <a:off x="5193030" y="3924935"/>
            <a:ext cx="1684020" cy="180340"/>
          </a:xfrm>
          <a:prstGeom prst="rightArrow">
            <a:avLst/>
          </a:prstGeom>
          <a:gradFill>
            <a:gsLst>
              <a:gs pos="0">
                <a:srgbClr val="FE4444"/>
              </a:gs>
              <a:gs pos="100000">
                <a:srgbClr val="832B2B"/>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 name="图片 9"/>
          <p:cNvPicPr>
            <a:picLocks noChangeAspect="1"/>
          </p:cNvPicPr>
          <p:nvPr/>
        </p:nvPicPr>
        <p:blipFill>
          <a:blip r:embed="rId3"/>
          <a:srcRect r="5550"/>
          <a:stretch>
            <a:fillRect/>
          </a:stretch>
        </p:blipFill>
        <p:spPr>
          <a:xfrm>
            <a:off x="6248400" y="4876800"/>
            <a:ext cx="5802630" cy="923925"/>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sp>
        <p:nvSpPr>
          <p:cNvPr id="11" name="文本框 10"/>
          <p:cNvSpPr txBox="1"/>
          <p:nvPr/>
        </p:nvSpPr>
        <p:spPr>
          <a:xfrm>
            <a:off x="6705600" y="5867400"/>
            <a:ext cx="5027295" cy="645160"/>
          </a:xfrm>
          <a:prstGeom prst="rect">
            <a:avLst/>
          </a:prstGeom>
          <a:noFill/>
        </p:spPr>
        <p:txBody>
          <a:bodyPr wrap="square" rtlCol="0">
            <a:spAutoFit/>
          </a:bodyPr>
          <a:p>
            <a:r>
              <a:rPr lang="zh-CN" altLang="en-US">
                <a:latin typeface="微软雅黑" panose="020B0503020204020204" charset="-122"/>
                <a:ea typeface="微软雅黑" panose="020B0503020204020204" charset="-122"/>
                <a:cs typeface="微软雅黑" panose="020B0503020204020204" charset="-122"/>
              </a:rPr>
              <a:t>例：对数据集中的</a:t>
            </a:r>
            <a:r>
              <a:rPr lang="en-US" altLang="zh-CN">
                <a:latin typeface="微软雅黑" panose="020B0503020204020204" charset="-122"/>
                <a:ea typeface="微软雅黑" panose="020B0503020204020204" charset="-122"/>
                <a:cs typeface="微软雅黑" panose="020B0503020204020204" charset="-122"/>
              </a:rPr>
              <a:t>“</a:t>
            </a:r>
            <a:r>
              <a:rPr lang="zh-CN" altLang="en-US">
                <a:latin typeface="微软雅黑" panose="020B0503020204020204" charset="-122"/>
                <a:ea typeface="微软雅黑" panose="020B0503020204020204" charset="-122"/>
                <a:cs typeface="微软雅黑" panose="020B0503020204020204" charset="-122"/>
              </a:rPr>
              <a:t>文字</a:t>
            </a:r>
            <a:r>
              <a:rPr lang="en-US" altLang="zh-CN">
                <a:latin typeface="微软雅黑" panose="020B0503020204020204" charset="-122"/>
                <a:ea typeface="微软雅黑" panose="020B0503020204020204" charset="-122"/>
                <a:cs typeface="微软雅黑" panose="020B0503020204020204" charset="-122"/>
              </a:rPr>
              <a:t>”</a:t>
            </a:r>
            <a:r>
              <a:rPr lang="zh-CN" altLang="en-US">
                <a:latin typeface="微软雅黑" panose="020B0503020204020204" charset="-122"/>
                <a:ea typeface="微软雅黑" panose="020B0503020204020204" charset="-122"/>
                <a:cs typeface="微软雅黑" panose="020B0503020204020204" charset="-122"/>
              </a:rPr>
              <a:t>标签进行局部增强，功能选择随即擦除</a:t>
            </a:r>
            <a:endParaRPr lang="zh-CN" altLang="en-US">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a:t>
            </a:r>
            <a:r>
              <a:rPr lang="zh-CN" sz="2800" spc="5" dirty="0" err="1">
                <a:latin typeface="微软雅黑" panose="020B0503020204020204" charset="-122"/>
                <a:ea typeface="微软雅黑" panose="020B0503020204020204" charset="-122"/>
                <a:cs typeface="微软雅黑" panose="020B0503020204020204" charset="-122"/>
              </a:rPr>
              <a:t>诊断</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sp>
        <p:nvSpPr>
          <p:cNvPr id="13" name="文本框 12"/>
          <p:cNvSpPr txBox="1"/>
          <p:nvPr/>
        </p:nvSpPr>
        <p:spPr>
          <a:xfrm>
            <a:off x="956310" y="914400"/>
            <a:ext cx="9289415" cy="368300"/>
          </a:xfrm>
          <a:prstGeom prst="rect">
            <a:avLst/>
          </a:prstGeom>
          <a:noFill/>
        </p:spPr>
        <p:txBody>
          <a:bodyPr wrap="square" rtlCol="0" anchor="t">
            <a:spAutoFit/>
          </a:bodyPr>
          <a:p>
            <a:r>
              <a:rPr lang="zh-CN" altLang="en-US">
                <a:latin typeface="微软雅黑" panose="020B0503020204020204" charset="-122"/>
                <a:ea typeface="微软雅黑" panose="020B0503020204020204" charset="-122"/>
              </a:rPr>
              <a:t>对采集和标注的数据进行质量诊断，从多个维度对数据质量进行统计分析和质量评估</a:t>
            </a:r>
            <a:endParaRPr lang="zh-CN" altLang="en-US">
              <a:latin typeface="微软雅黑" panose="020B0503020204020204" charset="-122"/>
              <a:ea typeface="微软雅黑" panose="020B0503020204020204" charset="-122"/>
            </a:endParaRPr>
          </a:p>
        </p:txBody>
      </p:sp>
      <p:pic>
        <p:nvPicPr>
          <p:cNvPr id="1012303079" name="图片 1"/>
          <p:cNvPicPr>
            <a:picLocks noChangeAspect="1"/>
          </p:cNvPicPr>
          <p:nvPr/>
        </p:nvPicPr>
        <p:blipFill>
          <a:blip r:embed="rId1"/>
          <a:stretch>
            <a:fillRect/>
          </a:stretch>
        </p:blipFill>
        <p:spPr>
          <a:xfrm>
            <a:off x="1143000" y="1295400"/>
            <a:ext cx="8747125" cy="54673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a:t>
            </a:r>
            <a:r>
              <a:rPr lang="zh-CN" sz="2800" spc="5" dirty="0" err="1">
                <a:latin typeface="微软雅黑" panose="020B0503020204020204" charset="-122"/>
                <a:ea typeface="微软雅黑" panose="020B0503020204020204" charset="-122"/>
                <a:cs typeface="微软雅黑" panose="020B0503020204020204" charset="-122"/>
              </a:rPr>
              <a:t>诊断</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1852248372" name="图片 1"/>
          <p:cNvPicPr>
            <a:picLocks noChangeAspect="1"/>
          </p:cNvPicPr>
          <p:nvPr/>
        </p:nvPicPr>
        <p:blipFill>
          <a:blip r:embed="rId1"/>
          <a:stretch>
            <a:fillRect/>
          </a:stretch>
        </p:blipFill>
        <p:spPr>
          <a:xfrm>
            <a:off x="1750060" y="1295400"/>
            <a:ext cx="8417560" cy="53073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a:t>
            </a:r>
            <a:r>
              <a:rPr lang="zh-CN" sz="2800" spc="5" dirty="0" err="1">
                <a:latin typeface="微软雅黑" panose="020B0503020204020204" charset="-122"/>
                <a:ea typeface="微软雅黑" panose="020B0503020204020204" charset="-122"/>
                <a:cs typeface="微软雅黑" panose="020B0503020204020204" charset="-122"/>
              </a:rPr>
              <a:t>诊断</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387143644" name="图片 1"/>
          <p:cNvPicPr>
            <a:picLocks noChangeAspect="1"/>
          </p:cNvPicPr>
          <p:nvPr/>
        </p:nvPicPr>
        <p:blipFill>
          <a:blip r:embed="rId1"/>
          <a:stretch>
            <a:fillRect/>
          </a:stretch>
        </p:blipFill>
        <p:spPr>
          <a:xfrm>
            <a:off x="685800" y="1143000"/>
            <a:ext cx="8058785" cy="5037455"/>
          </a:xfrm>
          <a:prstGeom prst="rect">
            <a:avLst/>
          </a:prstGeom>
          <a:ln w="15875" cmpd="sng">
            <a:solidFill>
              <a:schemeClr val="accent1">
                <a:lumMod val="20000"/>
                <a:lumOff val="80000"/>
              </a:schemeClr>
            </a:solidFill>
            <a:prstDash val="solid"/>
          </a:ln>
        </p:spPr>
      </p:pic>
      <p:pic>
        <p:nvPicPr>
          <p:cNvPr id="1667963256"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00" y="1905000"/>
            <a:ext cx="4409440" cy="2710180"/>
          </a:xfrm>
          <a:prstGeom prst="rect">
            <a:avLst/>
          </a:prstGeom>
          <a:ln w="15875" cmpd="sng">
            <a:solidFill>
              <a:schemeClr val="accent1">
                <a:lumMod val="20000"/>
                <a:lumOff val="80000"/>
              </a:schemeClr>
            </a:solidFill>
            <a:prstDash val="solid"/>
          </a:ln>
          <a:effectLst>
            <a:outerShdw blurRad="190500" algn="tl" rotWithShape="0">
              <a:srgbClr val="000000">
                <a:alpha val="70000"/>
              </a:srgbClr>
            </a:outerShdw>
          </a:effectLst>
        </p:spPr>
      </p:pic>
      <p:sp>
        <p:nvSpPr>
          <p:cNvPr id="5" name="右箭头 4"/>
          <p:cNvSpPr/>
          <p:nvPr/>
        </p:nvSpPr>
        <p:spPr>
          <a:xfrm rot="19920000">
            <a:off x="6748145" y="3466465"/>
            <a:ext cx="868045" cy="234315"/>
          </a:xfrm>
          <a:prstGeom prst="rightArrow">
            <a:avLst/>
          </a:prstGeom>
          <a:gradFill>
            <a:gsLst>
              <a:gs pos="0">
                <a:srgbClr val="FE4444"/>
              </a:gs>
              <a:gs pos="100000">
                <a:srgbClr val="832B2B"/>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模型</a:t>
            </a:r>
            <a:r>
              <a:rPr lang="zh-CN" sz="2800" spc="5" dirty="0" err="1">
                <a:latin typeface="微软雅黑" panose="020B0503020204020204" charset="-122"/>
                <a:ea typeface="微软雅黑" panose="020B0503020204020204" charset="-122"/>
                <a:cs typeface="微软雅黑" panose="020B0503020204020204" charset="-122"/>
              </a:rPr>
              <a:t>训练</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1920509922" name="图片 1"/>
          <p:cNvPicPr>
            <a:picLocks noChangeAspect="1"/>
          </p:cNvPicPr>
          <p:nvPr/>
        </p:nvPicPr>
        <p:blipFill>
          <a:blip r:embed="rId1"/>
          <a:srcRect l="-233" t="4306" r="43821"/>
          <a:stretch>
            <a:fillRect/>
          </a:stretch>
        </p:blipFill>
        <p:spPr>
          <a:xfrm>
            <a:off x="609600" y="798830"/>
            <a:ext cx="5526405" cy="4798060"/>
          </a:xfrm>
          <a:prstGeom prst="rect">
            <a:avLst/>
          </a:prstGeom>
        </p:spPr>
      </p:pic>
      <p:pic>
        <p:nvPicPr>
          <p:cNvPr id="1496625583" name="图片 1"/>
          <p:cNvPicPr>
            <a:picLocks noChangeAspect="1"/>
          </p:cNvPicPr>
          <p:nvPr/>
        </p:nvPicPr>
        <p:blipFill>
          <a:blip r:embed="rId2"/>
          <a:srcRect l="-140" t="4024" r="43160"/>
          <a:stretch>
            <a:fillRect/>
          </a:stretch>
        </p:blipFill>
        <p:spPr>
          <a:xfrm>
            <a:off x="6172200" y="765175"/>
            <a:ext cx="5523230" cy="4762500"/>
          </a:xfrm>
          <a:prstGeom prst="rect">
            <a:avLst/>
          </a:prstGeom>
        </p:spPr>
      </p:pic>
      <p:pic>
        <p:nvPicPr>
          <p:cNvPr id="4" name="图片 3"/>
          <p:cNvPicPr>
            <a:picLocks noChangeAspect="1"/>
          </p:cNvPicPr>
          <p:nvPr/>
        </p:nvPicPr>
        <p:blipFill>
          <a:blip r:embed="rId3"/>
          <a:stretch>
            <a:fillRect/>
          </a:stretch>
        </p:blipFill>
        <p:spPr>
          <a:xfrm>
            <a:off x="838200" y="5630545"/>
            <a:ext cx="11137265" cy="117856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模型</a:t>
            </a:r>
            <a:r>
              <a:rPr lang="zh-CN" sz="2800" spc="5" dirty="0" err="1">
                <a:latin typeface="微软雅黑" panose="020B0503020204020204" charset="-122"/>
                <a:ea typeface="微软雅黑" panose="020B0503020204020204" charset="-122"/>
                <a:cs typeface="微软雅黑" panose="020B0503020204020204" charset="-122"/>
              </a:rPr>
              <a:t>测试</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1731452257" name="图片 1"/>
          <p:cNvPicPr>
            <a:picLocks noChangeAspect="1"/>
          </p:cNvPicPr>
          <p:nvPr/>
        </p:nvPicPr>
        <p:blipFill>
          <a:blip r:embed="rId1"/>
          <a:srcRect l="11391"/>
          <a:stretch>
            <a:fillRect/>
          </a:stretch>
        </p:blipFill>
        <p:spPr>
          <a:xfrm>
            <a:off x="4343400" y="1143000"/>
            <a:ext cx="7756525" cy="4704080"/>
          </a:xfrm>
          <a:prstGeom prst="rect">
            <a:avLst/>
          </a:prstGeom>
          <a:ln w="12700" cmpd="sng">
            <a:solidFill>
              <a:schemeClr val="accent1">
                <a:lumMod val="20000"/>
                <a:lumOff val="80000"/>
              </a:schemeClr>
            </a:solidFill>
            <a:prstDash val="solid"/>
          </a:ln>
          <a:effectLst>
            <a:outerShdw blurRad="50800" dist="38100" dir="2700000" algn="tl" rotWithShape="0">
              <a:prstClr val="black">
                <a:alpha val="40000"/>
              </a:prstClr>
            </a:outerShdw>
          </a:effectLst>
        </p:spPr>
      </p:pic>
      <p:pic>
        <p:nvPicPr>
          <p:cNvPr id="6" name="图片 5"/>
          <p:cNvPicPr>
            <a:picLocks noChangeAspect="1"/>
          </p:cNvPicPr>
          <p:nvPr/>
        </p:nvPicPr>
        <p:blipFill>
          <a:blip r:embed="rId2"/>
          <a:srcRect l="37113" r="15552"/>
          <a:stretch>
            <a:fillRect/>
          </a:stretch>
        </p:blipFill>
        <p:spPr>
          <a:xfrm>
            <a:off x="533400" y="1143000"/>
            <a:ext cx="3629660" cy="5073015"/>
          </a:xfrm>
          <a:prstGeom prst="rect">
            <a:avLst/>
          </a:prstGeom>
          <a:ln w="12700" cmpd="sng">
            <a:solidFill>
              <a:schemeClr val="accent1">
                <a:lumMod val="20000"/>
                <a:lumOff val="80000"/>
              </a:schemeClr>
            </a:solidFill>
            <a:prstDash val="solid"/>
          </a:ln>
          <a:effectLst>
            <a:outerShdw blurRad="50800" dist="38100" dir="2700000" algn="tl" rotWithShape="0">
              <a:prstClr val="black">
                <a:alpha val="40000"/>
              </a:prst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75" y="236855"/>
            <a:ext cx="4954270"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模型评估报告</a:t>
            </a:r>
            <a:r>
              <a:rPr lang="zh-CN" sz="2800" spc="5" dirty="0" err="1">
                <a:latin typeface="微软雅黑" panose="020B0503020204020204" charset="-122"/>
                <a:ea typeface="微软雅黑" panose="020B0503020204020204" charset="-122"/>
                <a:cs typeface="微软雅黑" panose="020B0503020204020204" charset="-122"/>
                <a:sym typeface="+mn-ea"/>
              </a:rPr>
              <a:t>✷</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4" name="图片 3"/>
          <p:cNvPicPr>
            <a:picLocks noChangeAspect="1"/>
          </p:cNvPicPr>
          <p:nvPr/>
        </p:nvPicPr>
        <p:blipFill>
          <a:blip r:embed="rId1"/>
          <a:stretch>
            <a:fillRect/>
          </a:stretch>
        </p:blipFill>
        <p:spPr>
          <a:xfrm>
            <a:off x="1371600" y="1143000"/>
            <a:ext cx="9630410" cy="517652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object 2"/>
          <p:cNvGrpSpPr/>
          <p:nvPr/>
        </p:nvGrpSpPr>
        <p:grpSpPr>
          <a:xfrm>
            <a:off x="1054608" y="1207008"/>
            <a:ext cx="2722245" cy="2725420"/>
            <a:chOff x="1054608" y="1207008"/>
            <a:chExt cx="2722245" cy="2725420"/>
          </a:xfrm>
        </p:grpSpPr>
        <p:sp>
          <p:nvSpPr>
            <p:cNvPr id="23" name="object 3"/>
            <p:cNvSpPr/>
            <p:nvPr/>
          </p:nvSpPr>
          <p:spPr>
            <a:xfrm>
              <a:off x="1216152" y="1371600"/>
              <a:ext cx="2399030" cy="2395855"/>
            </a:xfrm>
            <a:custGeom>
              <a:avLst/>
              <a:gdLst/>
              <a:ahLst/>
              <a:cxnLst/>
              <a:rect l="l" t="t" r="r" b="b"/>
              <a:pathLst>
                <a:path w="2399029" h="2395854">
                  <a:moveTo>
                    <a:pt x="1199387" y="0"/>
                  </a:moveTo>
                  <a:lnTo>
                    <a:pt x="1151147" y="951"/>
                  </a:lnTo>
                  <a:lnTo>
                    <a:pt x="1103390" y="3780"/>
                  </a:lnTo>
                  <a:lnTo>
                    <a:pt x="1056152" y="8453"/>
                  </a:lnTo>
                  <a:lnTo>
                    <a:pt x="1009470" y="14932"/>
                  </a:lnTo>
                  <a:lnTo>
                    <a:pt x="963379" y="23183"/>
                  </a:lnTo>
                  <a:lnTo>
                    <a:pt x="917915" y="33168"/>
                  </a:lnTo>
                  <a:lnTo>
                    <a:pt x="873113" y="44854"/>
                  </a:lnTo>
                  <a:lnTo>
                    <a:pt x="829011" y="58203"/>
                  </a:lnTo>
                  <a:lnTo>
                    <a:pt x="785643" y="73180"/>
                  </a:lnTo>
                  <a:lnTo>
                    <a:pt x="743045" y="89749"/>
                  </a:lnTo>
                  <a:lnTo>
                    <a:pt x="701253" y="107875"/>
                  </a:lnTo>
                  <a:lnTo>
                    <a:pt x="660303" y="127521"/>
                  </a:lnTo>
                  <a:lnTo>
                    <a:pt x="620230" y="148653"/>
                  </a:lnTo>
                  <a:lnTo>
                    <a:pt x="581072" y="171233"/>
                  </a:lnTo>
                  <a:lnTo>
                    <a:pt x="542862" y="195226"/>
                  </a:lnTo>
                  <a:lnTo>
                    <a:pt x="505638" y="220597"/>
                  </a:lnTo>
                  <a:lnTo>
                    <a:pt x="469435" y="247310"/>
                  </a:lnTo>
                  <a:lnTo>
                    <a:pt x="434289" y="275328"/>
                  </a:lnTo>
                  <a:lnTo>
                    <a:pt x="400235" y="304617"/>
                  </a:lnTo>
                  <a:lnTo>
                    <a:pt x="367310" y="335140"/>
                  </a:lnTo>
                  <a:lnTo>
                    <a:pt x="335549" y="366861"/>
                  </a:lnTo>
                  <a:lnTo>
                    <a:pt x="304988" y="399745"/>
                  </a:lnTo>
                  <a:lnTo>
                    <a:pt x="275663" y="433756"/>
                  </a:lnTo>
                  <a:lnTo>
                    <a:pt x="247610" y="468859"/>
                  </a:lnTo>
                  <a:lnTo>
                    <a:pt x="220865" y="505016"/>
                  </a:lnTo>
                  <a:lnTo>
                    <a:pt x="195463" y="542193"/>
                  </a:lnTo>
                  <a:lnTo>
                    <a:pt x="171440" y="580354"/>
                  </a:lnTo>
                  <a:lnTo>
                    <a:pt x="148832" y="619463"/>
                  </a:lnTo>
                  <a:lnTo>
                    <a:pt x="127675" y="659484"/>
                  </a:lnTo>
                  <a:lnTo>
                    <a:pt x="108005" y="700382"/>
                  </a:lnTo>
                  <a:lnTo>
                    <a:pt x="89857" y="742120"/>
                  </a:lnTo>
                  <a:lnTo>
                    <a:pt x="73268" y="784663"/>
                  </a:lnTo>
                  <a:lnTo>
                    <a:pt x="58273" y="827975"/>
                  </a:lnTo>
                  <a:lnTo>
                    <a:pt x="44907" y="872021"/>
                  </a:lnTo>
                  <a:lnTo>
                    <a:pt x="33208" y="916764"/>
                  </a:lnTo>
                  <a:lnTo>
                    <a:pt x="23210" y="962168"/>
                  </a:lnTo>
                  <a:lnTo>
                    <a:pt x="14950" y="1008199"/>
                  </a:lnTo>
                  <a:lnTo>
                    <a:pt x="8463" y="1054819"/>
                  </a:lnTo>
                  <a:lnTo>
                    <a:pt x="3785" y="1101994"/>
                  </a:lnTo>
                  <a:lnTo>
                    <a:pt x="952" y="1149687"/>
                  </a:lnTo>
                  <a:lnTo>
                    <a:pt x="0" y="1197864"/>
                  </a:lnTo>
                  <a:lnTo>
                    <a:pt x="952" y="1246040"/>
                  </a:lnTo>
                  <a:lnTo>
                    <a:pt x="3785" y="1293733"/>
                  </a:lnTo>
                  <a:lnTo>
                    <a:pt x="8463" y="1340908"/>
                  </a:lnTo>
                  <a:lnTo>
                    <a:pt x="14950" y="1387528"/>
                  </a:lnTo>
                  <a:lnTo>
                    <a:pt x="23210" y="1433559"/>
                  </a:lnTo>
                  <a:lnTo>
                    <a:pt x="33208" y="1478963"/>
                  </a:lnTo>
                  <a:lnTo>
                    <a:pt x="44907" y="1523706"/>
                  </a:lnTo>
                  <a:lnTo>
                    <a:pt x="58273" y="1567752"/>
                  </a:lnTo>
                  <a:lnTo>
                    <a:pt x="73268" y="1611064"/>
                  </a:lnTo>
                  <a:lnTo>
                    <a:pt x="89857" y="1653607"/>
                  </a:lnTo>
                  <a:lnTo>
                    <a:pt x="108005" y="1695345"/>
                  </a:lnTo>
                  <a:lnTo>
                    <a:pt x="127675" y="1736243"/>
                  </a:lnTo>
                  <a:lnTo>
                    <a:pt x="148832" y="1776264"/>
                  </a:lnTo>
                  <a:lnTo>
                    <a:pt x="171440" y="1815373"/>
                  </a:lnTo>
                  <a:lnTo>
                    <a:pt x="195463" y="1853534"/>
                  </a:lnTo>
                  <a:lnTo>
                    <a:pt x="220865" y="1890711"/>
                  </a:lnTo>
                  <a:lnTo>
                    <a:pt x="247610" y="1926868"/>
                  </a:lnTo>
                  <a:lnTo>
                    <a:pt x="275663" y="1961971"/>
                  </a:lnTo>
                  <a:lnTo>
                    <a:pt x="304988" y="1995982"/>
                  </a:lnTo>
                  <a:lnTo>
                    <a:pt x="335549" y="2028866"/>
                  </a:lnTo>
                  <a:lnTo>
                    <a:pt x="367310" y="2060587"/>
                  </a:lnTo>
                  <a:lnTo>
                    <a:pt x="400235" y="2091110"/>
                  </a:lnTo>
                  <a:lnTo>
                    <a:pt x="434289" y="2120399"/>
                  </a:lnTo>
                  <a:lnTo>
                    <a:pt x="469435" y="2148417"/>
                  </a:lnTo>
                  <a:lnTo>
                    <a:pt x="505638" y="2175130"/>
                  </a:lnTo>
                  <a:lnTo>
                    <a:pt x="542862" y="2200501"/>
                  </a:lnTo>
                  <a:lnTo>
                    <a:pt x="581072" y="2224494"/>
                  </a:lnTo>
                  <a:lnTo>
                    <a:pt x="620230" y="2247074"/>
                  </a:lnTo>
                  <a:lnTo>
                    <a:pt x="660303" y="2268206"/>
                  </a:lnTo>
                  <a:lnTo>
                    <a:pt x="701253" y="2287852"/>
                  </a:lnTo>
                  <a:lnTo>
                    <a:pt x="743045" y="2305978"/>
                  </a:lnTo>
                  <a:lnTo>
                    <a:pt x="785643" y="2322547"/>
                  </a:lnTo>
                  <a:lnTo>
                    <a:pt x="829011" y="2337524"/>
                  </a:lnTo>
                  <a:lnTo>
                    <a:pt x="873113" y="2350873"/>
                  </a:lnTo>
                  <a:lnTo>
                    <a:pt x="917915" y="2362559"/>
                  </a:lnTo>
                  <a:lnTo>
                    <a:pt x="963379" y="2372544"/>
                  </a:lnTo>
                  <a:lnTo>
                    <a:pt x="1009470" y="2380795"/>
                  </a:lnTo>
                  <a:lnTo>
                    <a:pt x="1056152" y="2387274"/>
                  </a:lnTo>
                  <a:lnTo>
                    <a:pt x="1103390" y="2391947"/>
                  </a:lnTo>
                  <a:lnTo>
                    <a:pt x="1151147" y="2394776"/>
                  </a:lnTo>
                  <a:lnTo>
                    <a:pt x="1199387" y="2395728"/>
                  </a:lnTo>
                  <a:lnTo>
                    <a:pt x="1247628" y="2394776"/>
                  </a:lnTo>
                  <a:lnTo>
                    <a:pt x="1295385" y="2391947"/>
                  </a:lnTo>
                  <a:lnTo>
                    <a:pt x="1342623" y="2387274"/>
                  </a:lnTo>
                  <a:lnTo>
                    <a:pt x="1389305" y="2380795"/>
                  </a:lnTo>
                  <a:lnTo>
                    <a:pt x="1435396" y="2372544"/>
                  </a:lnTo>
                  <a:lnTo>
                    <a:pt x="1480860" y="2362559"/>
                  </a:lnTo>
                  <a:lnTo>
                    <a:pt x="1525662" y="2350873"/>
                  </a:lnTo>
                  <a:lnTo>
                    <a:pt x="1569764" y="2337524"/>
                  </a:lnTo>
                  <a:lnTo>
                    <a:pt x="1613132" y="2322547"/>
                  </a:lnTo>
                  <a:lnTo>
                    <a:pt x="1655730" y="2305978"/>
                  </a:lnTo>
                  <a:lnTo>
                    <a:pt x="1697522" y="2287852"/>
                  </a:lnTo>
                  <a:lnTo>
                    <a:pt x="1738472" y="2268206"/>
                  </a:lnTo>
                  <a:lnTo>
                    <a:pt x="1778545" y="2247074"/>
                  </a:lnTo>
                  <a:lnTo>
                    <a:pt x="1817703" y="2224494"/>
                  </a:lnTo>
                  <a:lnTo>
                    <a:pt x="1855913" y="2200501"/>
                  </a:lnTo>
                  <a:lnTo>
                    <a:pt x="1893137" y="2175130"/>
                  </a:lnTo>
                  <a:lnTo>
                    <a:pt x="1929340" y="2148417"/>
                  </a:lnTo>
                  <a:lnTo>
                    <a:pt x="1964486" y="2120399"/>
                  </a:lnTo>
                  <a:lnTo>
                    <a:pt x="1998540" y="2091110"/>
                  </a:lnTo>
                  <a:lnTo>
                    <a:pt x="2031465" y="2060587"/>
                  </a:lnTo>
                  <a:lnTo>
                    <a:pt x="2063226" y="2028866"/>
                  </a:lnTo>
                  <a:lnTo>
                    <a:pt x="2093787" y="1995982"/>
                  </a:lnTo>
                  <a:lnTo>
                    <a:pt x="2123112" y="1961971"/>
                  </a:lnTo>
                  <a:lnTo>
                    <a:pt x="2151165" y="1926868"/>
                  </a:lnTo>
                  <a:lnTo>
                    <a:pt x="2177910" y="1890711"/>
                  </a:lnTo>
                  <a:lnTo>
                    <a:pt x="2203312" y="1853534"/>
                  </a:lnTo>
                  <a:lnTo>
                    <a:pt x="2227335" y="1815373"/>
                  </a:lnTo>
                  <a:lnTo>
                    <a:pt x="2249943" y="1776264"/>
                  </a:lnTo>
                  <a:lnTo>
                    <a:pt x="2271100" y="1736243"/>
                  </a:lnTo>
                  <a:lnTo>
                    <a:pt x="2290770" y="1695345"/>
                  </a:lnTo>
                  <a:lnTo>
                    <a:pt x="2308918" y="1653607"/>
                  </a:lnTo>
                  <a:lnTo>
                    <a:pt x="2325507" y="1611064"/>
                  </a:lnTo>
                  <a:lnTo>
                    <a:pt x="2340502" y="1567752"/>
                  </a:lnTo>
                  <a:lnTo>
                    <a:pt x="2353868" y="1523706"/>
                  </a:lnTo>
                  <a:lnTo>
                    <a:pt x="2365567" y="1478963"/>
                  </a:lnTo>
                  <a:lnTo>
                    <a:pt x="2375565" y="1433559"/>
                  </a:lnTo>
                  <a:lnTo>
                    <a:pt x="2383825" y="1387528"/>
                  </a:lnTo>
                  <a:lnTo>
                    <a:pt x="2390312" y="1340908"/>
                  </a:lnTo>
                  <a:lnTo>
                    <a:pt x="2394990" y="1293733"/>
                  </a:lnTo>
                  <a:lnTo>
                    <a:pt x="2397823" y="1246040"/>
                  </a:lnTo>
                  <a:lnTo>
                    <a:pt x="2398776" y="1197864"/>
                  </a:lnTo>
                  <a:lnTo>
                    <a:pt x="2397823" y="1149687"/>
                  </a:lnTo>
                  <a:lnTo>
                    <a:pt x="2394990" y="1101994"/>
                  </a:lnTo>
                  <a:lnTo>
                    <a:pt x="2390312" y="1054819"/>
                  </a:lnTo>
                  <a:lnTo>
                    <a:pt x="2383825" y="1008199"/>
                  </a:lnTo>
                  <a:lnTo>
                    <a:pt x="2375565" y="962168"/>
                  </a:lnTo>
                  <a:lnTo>
                    <a:pt x="2365567" y="916764"/>
                  </a:lnTo>
                  <a:lnTo>
                    <a:pt x="2353868" y="872021"/>
                  </a:lnTo>
                  <a:lnTo>
                    <a:pt x="2340502" y="827975"/>
                  </a:lnTo>
                  <a:lnTo>
                    <a:pt x="2325507" y="784663"/>
                  </a:lnTo>
                  <a:lnTo>
                    <a:pt x="2308918" y="742120"/>
                  </a:lnTo>
                  <a:lnTo>
                    <a:pt x="2290770" y="700382"/>
                  </a:lnTo>
                  <a:lnTo>
                    <a:pt x="2271100" y="659484"/>
                  </a:lnTo>
                  <a:lnTo>
                    <a:pt x="2249943" y="619463"/>
                  </a:lnTo>
                  <a:lnTo>
                    <a:pt x="2227335" y="580354"/>
                  </a:lnTo>
                  <a:lnTo>
                    <a:pt x="2203312" y="542193"/>
                  </a:lnTo>
                  <a:lnTo>
                    <a:pt x="2177910" y="505016"/>
                  </a:lnTo>
                  <a:lnTo>
                    <a:pt x="2151165" y="468859"/>
                  </a:lnTo>
                  <a:lnTo>
                    <a:pt x="2123112" y="433756"/>
                  </a:lnTo>
                  <a:lnTo>
                    <a:pt x="2093787" y="399745"/>
                  </a:lnTo>
                  <a:lnTo>
                    <a:pt x="2063226" y="366861"/>
                  </a:lnTo>
                  <a:lnTo>
                    <a:pt x="2031465" y="335140"/>
                  </a:lnTo>
                  <a:lnTo>
                    <a:pt x="1998540" y="304617"/>
                  </a:lnTo>
                  <a:lnTo>
                    <a:pt x="1964486" y="275328"/>
                  </a:lnTo>
                  <a:lnTo>
                    <a:pt x="1929340" y="247310"/>
                  </a:lnTo>
                  <a:lnTo>
                    <a:pt x="1893137" y="220597"/>
                  </a:lnTo>
                  <a:lnTo>
                    <a:pt x="1855913" y="195226"/>
                  </a:lnTo>
                  <a:lnTo>
                    <a:pt x="1817703" y="171233"/>
                  </a:lnTo>
                  <a:lnTo>
                    <a:pt x="1778545" y="148653"/>
                  </a:lnTo>
                  <a:lnTo>
                    <a:pt x="1738472" y="127521"/>
                  </a:lnTo>
                  <a:lnTo>
                    <a:pt x="1697522" y="107875"/>
                  </a:lnTo>
                  <a:lnTo>
                    <a:pt x="1655730" y="89749"/>
                  </a:lnTo>
                  <a:lnTo>
                    <a:pt x="1613132" y="73180"/>
                  </a:lnTo>
                  <a:lnTo>
                    <a:pt x="1569764" y="58203"/>
                  </a:lnTo>
                  <a:lnTo>
                    <a:pt x="1525662" y="44854"/>
                  </a:lnTo>
                  <a:lnTo>
                    <a:pt x="1480860" y="33168"/>
                  </a:lnTo>
                  <a:lnTo>
                    <a:pt x="1435396" y="23183"/>
                  </a:lnTo>
                  <a:lnTo>
                    <a:pt x="1389305" y="14932"/>
                  </a:lnTo>
                  <a:lnTo>
                    <a:pt x="1342623" y="8453"/>
                  </a:lnTo>
                  <a:lnTo>
                    <a:pt x="1295385" y="3780"/>
                  </a:lnTo>
                  <a:lnTo>
                    <a:pt x="1247628" y="951"/>
                  </a:lnTo>
                  <a:lnTo>
                    <a:pt x="1199387" y="0"/>
                  </a:lnTo>
                  <a:close/>
                </a:path>
              </a:pathLst>
            </a:custGeom>
            <a:solidFill>
              <a:srgbClr val="C00000"/>
            </a:solidFill>
          </p:spPr>
          <p:txBody>
            <a:bodyPr wrap="square" lIns="0" tIns="0" rIns="0" bIns="0" rtlCol="0"/>
            <a:lstStyle/>
            <a:p/>
          </p:txBody>
        </p:sp>
        <p:sp>
          <p:nvSpPr>
            <p:cNvPr id="24" name="object 4"/>
            <p:cNvSpPr/>
            <p:nvPr/>
          </p:nvSpPr>
          <p:spPr>
            <a:xfrm>
              <a:off x="3639312" y="2042160"/>
              <a:ext cx="106679" cy="106679"/>
            </a:xfrm>
            <a:prstGeom prst="rect">
              <a:avLst/>
            </a:prstGeom>
            <a:blipFill>
              <a:blip r:embed="rId1" cstate="print"/>
              <a:stretch>
                <a:fillRect/>
              </a:stretch>
            </a:blipFill>
          </p:spPr>
          <p:txBody>
            <a:bodyPr wrap="square" lIns="0" tIns="0" rIns="0" bIns="0" rtlCol="0"/>
            <a:lstStyle/>
            <a:p/>
          </p:txBody>
        </p:sp>
        <p:sp>
          <p:nvSpPr>
            <p:cNvPr id="25" name="object 5"/>
            <p:cNvSpPr/>
            <p:nvPr/>
          </p:nvSpPr>
          <p:spPr>
            <a:xfrm>
              <a:off x="1060704" y="1213104"/>
              <a:ext cx="2710180" cy="2712720"/>
            </a:xfrm>
            <a:custGeom>
              <a:avLst/>
              <a:gdLst/>
              <a:ahLst/>
              <a:cxnLst/>
              <a:rect l="l" t="t" r="r" b="b"/>
              <a:pathLst>
                <a:path w="2710179" h="2712720">
                  <a:moveTo>
                    <a:pt x="0" y="1356360"/>
                  </a:moveTo>
                  <a:lnTo>
                    <a:pt x="855" y="1307714"/>
                  </a:lnTo>
                  <a:lnTo>
                    <a:pt x="3401" y="1259500"/>
                  </a:lnTo>
                  <a:lnTo>
                    <a:pt x="7610" y="1211745"/>
                  </a:lnTo>
                  <a:lnTo>
                    <a:pt x="13453" y="1164477"/>
                  </a:lnTo>
                  <a:lnTo>
                    <a:pt x="20901" y="1117727"/>
                  </a:lnTo>
                  <a:lnTo>
                    <a:pt x="29926" y="1071522"/>
                  </a:lnTo>
                  <a:lnTo>
                    <a:pt x="40499" y="1025891"/>
                  </a:lnTo>
                  <a:lnTo>
                    <a:pt x="52591" y="980862"/>
                  </a:lnTo>
                  <a:lnTo>
                    <a:pt x="66174" y="936465"/>
                  </a:lnTo>
                  <a:lnTo>
                    <a:pt x="81219" y="892729"/>
                  </a:lnTo>
                  <a:lnTo>
                    <a:pt x="97697" y="849681"/>
                  </a:lnTo>
                  <a:lnTo>
                    <a:pt x="115581" y="807351"/>
                  </a:lnTo>
                  <a:lnTo>
                    <a:pt x="134840" y="765767"/>
                  </a:lnTo>
                  <a:lnTo>
                    <a:pt x="155446" y="724958"/>
                  </a:lnTo>
                  <a:lnTo>
                    <a:pt x="177371" y="684953"/>
                  </a:lnTo>
                  <a:lnTo>
                    <a:pt x="200587" y="645780"/>
                  </a:lnTo>
                  <a:lnTo>
                    <a:pt x="225064" y="607468"/>
                  </a:lnTo>
                  <a:lnTo>
                    <a:pt x="250773" y="570046"/>
                  </a:lnTo>
                  <a:lnTo>
                    <a:pt x="277687" y="533543"/>
                  </a:lnTo>
                  <a:lnTo>
                    <a:pt x="305777" y="497986"/>
                  </a:lnTo>
                  <a:lnTo>
                    <a:pt x="335013" y="463406"/>
                  </a:lnTo>
                  <a:lnTo>
                    <a:pt x="365367" y="429830"/>
                  </a:lnTo>
                  <a:lnTo>
                    <a:pt x="396811" y="397287"/>
                  </a:lnTo>
                  <a:lnTo>
                    <a:pt x="429316" y="365807"/>
                  </a:lnTo>
                  <a:lnTo>
                    <a:pt x="462853" y="335417"/>
                  </a:lnTo>
                  <a:lnTo>
                    <a:pt x="497394" y="306146"/>
                  </a:lnTo>
                  <a:lnTo>
                    <a:pt x="532909" y="278023"/>
                  </a:lnTo>
                  <a:lnTo>
                    <a:pt x="569371" y="251078"/>
                  </a:lnTo>
                  <a:lnTo>
                    <a:pt x="606751" y="225337"/>
                  </a:lnTo>
                  <a:lnTo>
                    <a:pt x="645019" y="200831"/>
                  </a:lnTo>
                  <a:lnTo>
                    <a:pt x="684148" y="177588"/>
                  </a:lnTo>
                  <a:lnTo>
                    <a:pt x="724108" y="155636"/>
                  </a:lnTo>
                  <a:lnTo>
                    <a:pt x="764872" y="135005"/>
                  </a:lnTo>
                  <a:lnTo>
                    <a:pt x="806410" y="115723"/>
                  </a:lnTo>
                  <a:lnTo>
                    <a:pt x="848693" y="97818"/>
                  </a:lnTo>
                  <a:lnTo>
                    <a:pt x="891694" y="81319"/>
                  </a:lnTo>
                  <a:lnTo>
                    <a:pt x="935383" y="66256"/>
                  </a:lnTo>
                  <a:lnTo>
                    <a:pt x="979732" y="52656"/>
                  </a:lnTo>
                  <a:lnTo>
                    <a:pt x="1024712" y="40549"/>
                  </a:lnTo>
                  <a:lnTo>
                    <a:pt x="1070294" y="29963"/>
                  </a:lnTo>
                  <a:lnTo>
                    <a:pt x="1116450" y="20927"/>
                  </a:lnTo>
                  <a:lnTo>
                    <a:pt x="1163152" y="13470"/>
                  </a:lnTo>
                  <a:lnTo>
                    <a:pt x="1210370" y="7620"/>
                  </a:lnTo>
                  <a:lnTo>
                    <a:pt x="1258075" y="3405"/>
                  </a:lnTo>
                  <a:lnTo>
                    <a:pt x="1306240" y="856"/>
                  </a:lnTo>
                  <a:lnTo>
                    <a:pt x="1354836" y="0"/>
                  </a:lnTo>
                  <a:lnTo>
                    <a:pt x="1403431" y="856"/>
                  </a:lnTo>
                  <a:lnTo>
                    <a:pt x="1451596" y="3405"/>
                  </a:lnTo>
                  <a:lnTo>
                    <a:pt x="1499301" y="7620"/>
                  </a:lnTo>
                  <a:lnTo>
                    <a:pt x="1546519" y="13470"/>
                  </a:lnTo>
                  <a:lnTo>
                    <a:pt x="1593221" y="20927"/>
                  </a:lnTo>
                  <a:lnTo>
                    <a:pt x="1639377" y="29963"/>
                  </a:lnTo>
                  <a:lnTo>
                    <a:pt x="1684959" y="40549"/>
                  </a:lnTo>
                  <a:lnTo>
                    <a:pt x="1729939" y="52656"/>
                  </a:lnTo>
                  <a:lnTo>
                    <a:pt x="1774288" y="66256"/>
                  </a:lnTo>
                  <a:lnTo>
                    <a:pt x="1817977" y="81319"/>
                  </a:lnTo>
                  <a:lnTo>
                    <a:pt x="1860978" y="97818"/>
                  </a:lnTo>
                  <a:lnTo>
                    <a:pt x="1903261" y="115723"/>
                  </a:lnTo>
                  <a:lnTo>
                    <a:pt x="1944799" y="135005"/>
                  </a:lnTo>
                  <a:lnTo>
                    <a:pt x="1985563" y="155636"/>
                  </a:lnTo>
                  <a:lnTo>
                    <a:pt x="2025523" y="177588"/>
                  </a:lnTo>
                  <a:lnTo>
                    <a:pt x="2064652" y="200831"/>
                  </a:lnTo>
                  <a:lnTo>
                    <a:pt x="2102920" y="225337"/>
                  </a:lnTo>
                  <a:lnTo>
                    <a:pt x="2140300" y="251078"/>
                  </a:lnTo>
                  <a:lnTo>
                    <a:pt x="2176762" y="278023"/>
                  </a:lnTo>
                  <a:lnTo>
                    <a:pt x="2212277" y="306146"/>
                  </a:lnTo>
                  <a:lnTo>
                    <a:pt x="2246818" y="335417"/>
                  </a:lnTo>
                  <a:lnTo>
                    <a:pt x="2280355" y="365807"/>
                  </a:lnTo>
                  <a:lnTo>
                    <a:pt x="2312860" y="397287"/>
                  </a:lnTo>
                  <a:lnTo>
                    <a:pt x="2344304" y="429830"/>
                  </a:lnTo>
                  <a:lnTo>
                    <a:pt x="2374658" y="463406"/>
                  </a:lnTo>
                  <a:lnTo>
                    <a:pt x="2403894" y="497986"/>
                  </a:lnTo>
                  <a:lnTo>
                    <a:pt x="2431984" y="533543"/>
                  </a:lnTo>
                  <a:lnTo>
                    <a:pt x="2458898" y="570046"/>
                  </a:lnTo>
                  <a:lnTo>
                    <a:pt x="2484607" y="607468"/>
                  </a:lnTo>
                  <a:lnTo>
                    <a:pt x="2509084" y="645780"/>
                  </a:lnTo>
                  <a:lnTo>
                    <a:pt x="2532300" y="684953"/>
                  </a:lnTo>
                  <a:lnTo>
                    <a:pt x="2554225" y="724958"/>
                  </a:lnTo>
                  <a:lnTo>
                    <a:pt x="2574831" y="765767"/>
                  </a:lnTo>
                  <a:lnTo>
                    <a:pt x="2594090" y="807351"/>
                  </a:lnTo>
                  <a:lnTo>
                    <a:pt x="2611974" y="849681"/>
                  </a:lnTo>
                  <a:lnTo>
                    <a:pt x="2628452" y="892729"/>
                  </a:lnTo>
                  <a:lnTo>
                    <a:pt x="2643497" y="936465"/>
                  </a:lnTo>
                  <a:lnTo>
                    <a:pt x="2657080" y="980862"/>
                  </a:lnTo>
                  <a:lnTo>
                    <a:pt x="2669172" y="1025891"/>
                  </a:lnTo>
                  <a:lnTo>
                    <a:pt x="2679745" y="1071522"/>
                  </a:lnTo>
                  <a:lnTo>
                    <a:pt x="2688770" y="1117727"/>
                  </a:lnTo>
                  <a:lnTo>
                    <a:pt x="2696218" y="1164477"/>
                  </a:lnTo>
                  <a:lnTo>
                    <a:pt x="2702061" y="1211745"/>
                  </a:lnTo>
                  <a:lnTo>
                    <a:pt x="2706270" y="1259500"/>
                  </a:lnTo>
                  <a:lnTo>
                    <a:pt x="2708816" y="1307714"/>
                  </a:lnTo>
                  <a:lnTo>
                    <a:pt x="2709672" y="1356360"/>
                  </a:lnTo>
                  <a:lnTo>
                    <a:pt x="2708816" y="1405005"/>
                  </a:lnTo>
                  <a:lnTo>
                    <a:pt x="2706270" y="1453219"/>
                  </a:lnTo>
                  <a:lnTo>
                    <a:pt x="2702061" y="1500974"/>
                  </a:lnTo>
                  <a:lnTo>
                    <a:pt x="2696218" y="1548242"/>
                  </a:lnTo>
                  <a:lnTo>
                    <a:pt x="2688770" y="1594992"/>
                  </a:lnTo>
                  <a:lnTo>
                    <a:pt x="2679745" y="1641197"/>
                  </a:lnTo>
                  <a:lnTo>
                    <a:pt x="2669172" y="1686828"/>
                  </a:lnTo>
                  <a:lnTo>
                    <a:pt x="2657080" y="1731857"/>
                  </a:lnTo>
                  <a:lnTo>
                    <a:pt x="2643497" y="1776254"/>
                  </a:lnTo>
                  <a:lnTo>
                    <a:pt x="2628452" y="1819990"/>
                  </a:lnTo>
                  <a:lnTo>
                    <a:pt x="2611974" y="1863038"/>
                  </a:lnTo>
                  <a:lnTo>
                    <a:pt x="2594090" y="1905368"/>
                  </a:lnTo>
                  <a:lnTo>
                    <a:pt x="2574831" y="1946952"/>
                  </a:lnTo>
                  <a:lnTo>
                    <a:pt x="2554225" y="1987761"/>
                  </a:lnTo>
                  <a:lnTo>
                    <a:pt x="2532300" y="2027766"/>
                  </a:lnTo>
                  <a:lnTo>
                    <a:pt x="2509084" y="2066939"/>
                  </a:lnTo>
                  <a:lnTo>
                    <a:pt x="2484607" y="2105251"/>
                  </a:lnTo>
                  <a:lnTo>
                    <a:pt x="2458898" y="2142673"/>
                  </a:lnTo>
                  <a:lnTo>
                    <a:pt x="2431984" y="2179176"/>
                  </a:lnTo>
                  <a:lnTo>
                    <a:pt x="2403894" y="2214733"/>
                  </a:lnTo>
                  <a:lnTo>
                    <a:pt x="2374658" y="2249313"/>
                  </a:lnTo>
                  <a:lnTo>
                    <a:pt x="2344304" y="2282889"/>
                  </a:lnTo>
                  <a:lnTo>
                    <a:pt x="2312860" y="2315432"/>
                  </a:lnTo>
                  <a:lnTo>
                    <a:pt x="2280355" y="2346912"/>
                  </a:lnTo>
                  <a:lnTo>
                    <a:pt x="2246818" y="2377302"/>
                  </a:lnTo>
                  <a:lnTo>
                    <a:pt x="2212277" y="2406573"/>
                  </a:lnTo>
                  <a:lnTo>
                    <a:pt x="2176762" y="2434696"/>
                  </a:lnTo>
                  <a:lnTo>
                    <a:pt x="2140300" y="2461641"/>
                  </a:lnTo>
                  <a:lnTo>
                    <a:pt x="2102920" y="2487382"/>
                  </a:lnTo>
                  <a:lnTo>
                    <a:pt x="2064652" y="2511888"/>
                  </a:lnTo>
                  <a:lnTo>
                    <a:pt x="2025523" y="2535131"/>
                  </a:lnTo>
                  <a:lnTo>
                    <a:pt x="1985563" y="2557083"/>
                  </a:lnTo>
                  <a:lnTo>
                    <a:pt x="1944799" y="2577714"/>
                  </a:lnTo>
                  <a:lnTo>
                    <a:pt x="1903261" y="2596996"/>
                  </a:lnTo>
                  <a:lnTo>
                    <a:pt x="1860978" y="2614901"/>
                  </a:lnTo>
                  <a:lnTo>
                    <a:pt x="1817977" y="2631400"/>
                  </a:lnTo>
                  <a:lnTo>
                    <a:pt x="1774288" y="2646463"/>
                  </a:lnTo>
                  <a:lnTo>
                    <a:pt x="1729939" y="2660063"/>
                  </a:lnTo>
                  <a:lnTo>
                    <a:pt x="1684959" y="2672170"/>
                  </a:lnTo>
                  <a:lnTo>
                    <a:pt x="1639377" y="2682756"/>
                  </a:lnTo>
                  <a:lnTo>
                    <a:pt x="1593221" y="2691792"/>
                  </a:lnTo>
                  <a:lnTo>
                    <a:pt x="1546519" y="2699249"/>
                  </a:lnTo>
                  <a:lnTo>
                    <a:pt x="1499301" y="2705099"/>
                  </a:lnTo>
                  <a:lnTo>
                    <a:pt x="1451596" y="2709314"/>
                  </a:lnTo>
                  <a:lnTo>
                    <a:pt x="1403431" y="2711863"/>
                  </a:lnTo>
                  <a:lnTo>
                    <a:pt x="1354836" y="2712720"/>
                  </a:lnTo>
                  <a:lnTo>
                    <a:pt x="1306240" y="2711863"/>
                  </a:lnTo>
                  <a:lnTo>
                    <a:pt x="1258075" y="2709314"/>
                  </a:lnTo>
                  <a:lnTo>
                    <a:pt x="1210370" y="2705099"/>
                  </a:lnTo>
                  <a:lnTo>
                    <a:pt x="1163152" y="2699249"/>
                  </a:lnTo>
                  <a:lnTo>
                    <a:pt x="1116450" y="2691792"/>
                  </a:lnTo>
                  <a:lnTo>
                    <a:pt x="1070294" y="2682756"/>
                  </a:lnTo>
                  <a:lnTo>
                    <a:pt x="1024712" y="2672170"/>
                  </a:lnTo>
                  <a:lnTo>
                    <a:pt x="979732" y="2660063"/>
                  </a:lnTo>
                  <a:lnTo>
                    <a:pt x="935383" y="2646463"/>
                  </a:lnTo>
                  <a:lnTo>
                    <a:pt x="891694" y="2631400"/>
                  </a:lnTo>
                  <a:lnTo>
                    <a:pt x="848693" y="2614901"/>
                  </a:lnTo>
                  <a:lnTo>
                    <a:pt x="806410" y="2596996"/>
                  </a:lnTo>
                  <a:lnTo>
                    <a:pt x="764872" y="2577714"/>
                  </a:lnTo>
                  <a:lnTo>
                    <a:pt x="724108" y="2557083"/>
                  </a:lnTo>
                  <a:lnTo>
                    <a:pt x="684148" y="2535131"/>
                  </a:lnTo>
                  <a:lnTo>
                    <a:pt x="645019" y="2511888"/>
                  </a:lnTo>
                  <a:lnTo>
                    <a:pt x="606751" y="2487382"/>
                  </a:lnTo>
                  <a:lnTo>
                    <a:pt x="569371" y="2461641"/>
                  </a:lnTo>
                  <a:lnTo>
                    <a:pt x="532909" y="2434696"/>
                  </a:lnTo>
                  <a:lnTo>
                    <a:pt x="497394" y="2406573"/>
                  </a:lnTo>
                  <a:lnTo>
                    <a:pt x="462853" y="2377302"/>
                  </a:lnTo>
                  <a:lnTo>
                    <a:pt x="429316" y="2346912"/>
                  </a:lnTo>
                  <a:lnTo>
                    <a:pt x="396811" y="2315432"/>
                  </a:lnTo>
                  <a:lnTo>
                    <a:pt x="365367" y="2282889"/>
                  </a:lnTo>
                  <a:lnTo>
                    <a:pt x="335013" y="2249313"/>
                  </a:lnTo>
                  <a:lnTo>
                    <a:pt x="305777" y="2214733"/>
                  </a:lnTo>
                  <a:lnTo>
                    <a:pt x="277687" y="2179176"/>
                  </a:lnTo>
                  <a:lnTo>
                    <a:pt x="250773" y="2142673"/>
                  </a:lnTo>
                  <a:lnTo>
                    <a:pt x="225064" y="2105251"/>
                  </a:lnTo>
                  <a:lnTo>
                    <a:pt x="200587" y="2066939"/>
                  </a:lnTo>
                  <a:lnTo>
                    <a:pt x="177371" y="2027766"/>
                  </a:lnTo>
                  <a:lnTo>
                    <a:pt x="155446" y="1987761"/>
                  </a:lnTo>
                  <a:lnTo>
                    <a:pt x="134840" y="1946952"/>
                  </a:lnTo>
                  <a:lnTo>
                    <a:pt x="115581" y="1905368"/>
                  </a:lnTo>
                  <a:lnTo>
                    <a:pt x="97697" y="1863038"/>
                  </a:lnTo>
                  <a:lnTo>
                    <a:pt x="81219" y="1819990"/>
                  </a:lnTo>
                  <a:lnTo>
                    <a:pt x="66174" y="1776254"/>
                  </a:lnTo>
                  <a:lnTo>
                    <a:pt x="52591" y="1731857"/>
                  </a:lnTo>
                  <a:lnTo>
                    <a:pt x="40499" y="1686828"/>
                  </a:lnTo>
                  <a:lnTo>
                    <a:pt x="29926" y="1641197"/>
                  </a:lnTo>
                  <a:lnTo>
                    <a:pt x="20901" y="1594992"/>
                  </a:lnTo>
                  <a:lnTo>
                    <a:pt x="13453" y="1548242"/>
                  </a:lnTo>
                  <a:lnTo>
                    <a:pt x="7610" y="1500974"/>
                  </a:lnTo>
                  <a:lnTo>
                    <a:pt x="3401" y="1453219"/>
                  </a:lnTo>
                  <a:lnTo>
                    <a:pt x="855" y="1405005"/>
                  </a:lnTo>
                  <a:lnTo>
                    <a:pt x="0" y="1356360"/>
                  </a:lnTo>
                  <a:close/>
                </a:path>
              </a:pathLst>
            </a:custGeom>
            <a:ln w="12192">
              <a:solidFill>
                <a:srgbClr val="C00000"/>
              </a:solidFill>
            </a:ln>
          </p:spPr>
          <p:txBody>
            <a:bodyPr wrap="square" lIns="0" tIns="0" rIns="0" bIns="0" rtlCol="0"/>
            <a:lstStyle/>
            <a:p/>
          </p:txBody>
        </p:sp>
        <p:sp>
          <p:nvSpPr>
            <p:cNvPr id="26" name="object 6"/>
            <p:cNvSpPr/>
            <p:nvPr/>
          </p:nvSpPr>
          <p:spPr>
            <a:xfrm>
              <a:off x="1286256" y="3343656"/>
              <a:ext cx="103631" cy="103632"/>
            </a:xfrm>
            <a:prstGeom prst="rect">
              <a:avLst/>
            </a:prstGeom>
            <a:blipFill>
              <a:blip r:embed="rId2" cstate="print"/>
              <a:stretch>
                <a:fillRect/>
              </a:stretch>
            </a:blipFill>
          </p:spPr>
          <p:txBody>
            <a:bodyPr wrap="square" lIns="0" tIns="0" rIns="0" bIns="0" rtlCol="0"/>
            <a:lstStyle/>
            <a:p/>
          </p:txBody>
        </p:sp>
      </p:grpSp>
      <p:sp>
        <p:nvSpPr>
          <p:cNvPr id="27" name="object 7"/>
          <p:cNvSpPr txBox="1"/>
          <p:nvPr/>
        </p:nvSpPr>
        <p:spPr>
          <a:xfrm>
            <a:off x="1389380" y="1981200"/>
            <a:ext cx="2007870" cy="1035685"/>
          </a:xfrm>
          <a:prstGeom prst="rect">
            <a:avLst/>
          </a:prstGeom>
        </p:spPr>
        <p:txBody>
          <a:bodyPr vert="horz" wrap="square" lIns="0" tIns="12700" rIns="0" bIns="0" rtlCol="0">
            <a:spAutoFit/>
          </a:bodyPr>
          <a:lstStyle/>
          <a:p>
            <a:pPr algn="ctr">
              <a:lnSpc>
                <a:spcPct val="100000"/>
              </a:lnSpc>
              <a:spcBef>
                <a:spcPts val="100"/>
              </a:spcBef>
              <a:tabLst>
                <a:tab pos="951230" algn="l"/>
              </a:tabLst>
            </a:pPr>
            <a:r>
              <a:rPr lang="zh-CN" sz="6650">
                <a:solidFill>
                  <a:schemeClr val="bg1"/>
                </a:solidFill>
                <a:latin typeface="微软雅黑" panose="020B0503020204020204" charset="-122"/>
                <a:ea typeface="微软雅黑" panose="020B0503020204020204" charset="-122"/>
                <a:cs typeface="Impact" panose="020B0806030902050204"/>
              </a:rPr>
              <a:t>目录</a:t>
            </a:r>
            <a:endParaRPr lang="zh-CN" sz="6650">
              <a:solidFill>
                <a:schemeClr val="bg1"/>
              </a:solidFill>
              <a:latin typeface="微软雅黑" panose="020B0503020204020204" charset="-122"/>
              <a:ea typeface="微软雅黑" panose="020B0503020204020204" charset="-122"/>
              <a:cs typeface="Impact" panose="020B0806030902050204"/>
            </a:endParaRPr>
          </a:p>
        </p:txBody>
      </p:sp>
      <p:sp>
        <p:nvSpPr>
          <p:cNvPr id="29" name="object 10"/>
          <p:cNvSpPr/>
          <p:nvPr/>
        </p:nvSpPr>
        <p:spPr>
          <a:xfrm>
            <a:off x="9284217" y="6147815"/>
            <a:ext cx="1859280" cy="710565"/>
          </a:xfrm>
          <a:custGeom>
            <a:avLst/>
            <a:gdLst/>
            <a:ahLst/>
            <a:cxnLst/>
            <a:rect l="l" t="t" r="r" b="b"/>
            <a:pathLst>
              <a:path w="1859279" h="710565">
                <a:moveTo>
                  <a:pt x="929630" y="0"/>
                </a:moveTo>
                <a:lnTo>
                  <a:pt x="881553" y="1176"/>
                </a:lnTo>
                <a:lnTo>
                  <a:pt x="834087" y="4670"/>
                </a:lnTo>
                <a:lnTo>
                  <a:pt x="787286" y="10426"/>
                </a:lnTo>
                <a:lnTo>
                  <a:pt x="741207" y="18389"/>
                </a:lnTo>
                <a:lnTo>
                  <a:pt x="695904" y="28503"/>
                </a:lnTo>
                <a:lnTo>
                  <a:pt x="651432" y="40715"/>
                </a:lnTo>
                <a:lnTo>
                  <a:pt x="607847" y="54967"/>
                </a:lnTo>
                <a:lnTo>
                  <a:pt x="565203" y="71207"/>
                </a:lnTo>
                <a:lnTo>
                  <a:pt x="523557" y="89377"/>
                </a:lnTo>
                <a:lnTo>
                  <a:pt x="482962" y="109424"/>
                </a:lnTo>
                <a:lnTo>
                  <a:pt x="443474" y="131292"/>
                </a:lnTo>
                <a:lnTo>
                  <a:pt x="405148" y="154926"/>
                </a:lnTo>
                <a:lnTo>
                  <a:pt x="368040" y="180271"/>
                </a:lnTo>
                <a:lnTo>
                  <a:pt x="332204" y="207273"/>
                </a:lnTo>
                <a:lnTo>
                  <a:pt x="297696" y="235875"/>
                </a:lnTo>
                <a:lnTo>
                  <a:pt x="264571" y="266022"/>
                </a:lnTo>
                <a:lnTo>
                  <a:pt x="232884" y="297661"/>
                </a:lnTo>
                <a:lnTo>
                  <a:pt x="202690" y="330734"/>
                </a:lnTo>
                <a:lnTo>
                  <a:pt x="174045" y="365189"/>
                </a:lnTo>
                <a:lnTo>
                  <a:pt x="147003" y="400968"/>
                </a:lnTo>
                <a:lnTo>
                  <a:pt x="121619" y="438018"/>
                </a:lnTo>
                <a:lnTo>
                  <a:pt x="97949" y="476283"/>
                </a:lnTo>
                <a:lnTo>
                  <a:pt x="76048" y="515709"/>
                </a:lnTo>
                <a:lnTo>
                  <a:pt x="55971" y="556239"/>
                </a:lnTo>
                <a:lnTo>
                  <a:pt x="37774" y="597819"/>
                </a:lnTo>
                <a:lnTo>
                  <a:pt x="21510" y="640393"/>
                </a:lnTo>
                <a:lnTo>
                  <a:pt x="7237" y="683908"/>
                </a:lnTo>
                <a:lnTo>
                  <a:pt x="0" y="710183"/>
                </a:lnTo>
                <a:lnTo>
                  <a:pt x="1859260" y="710183"/>
                </a:lnTo>
                <a:lnTo>
                  <a:pt x="1837749" y="640393"/>
                </a:lnTo>
                <a:lnTo>
                  <a:pt x="1821486" y="597819"/>
                </a:lnTo>
                <a:lnTo>
                  <a:pt x="1803288" y="556239"/>
                </a:lnTo>
                <a:lnTo>
                  <a:pt x="1783211" y="515709"/>
                </a:lnTo>
                <a:lnTo>
                  <a:pt x="1761310" y="476283"/>
                </a:lnTo>
                <a:lnTo>
                  <a:pt x="1737641" y="438018"/>
                </a:lnTo>
                <a:lnTo>
                  <a:pt x="1712257" y="400968"/>
                </a:lnTo>
                <a:lnTo>
                  <a:pt x="1685215" y="365189"/>
                </a:lnTo>
                <a:lnTo>
                  <a:pt x="1656569" y="330734"/>
                </a:lnTo>
                <a:lnTo>
                  <a:pt x="1626375" y="297661"/>
                </a:lnTo>
                <a:lnTo>
                  <a:pt x="1594688" y="266022"/>
                </a:lnTo>
                <a:lnTo>
                  <a:pt x="1561563" y="235875"/>
                </a:lnTo>
                <a:lnTo>
                  <a:pt x="1527055" y="207273"/>
                </a:lnTo>
                <a:lnTo>
                  <a:pt x="1491220" y="180271"/>
                </a:lnTo>
                <a:lnTo>
                  <a:pt x="1454111" y="154926"/>
                </a:lnTo>
                <a:lnTo>
                  <a:pt x="1415786" y="131292"/>
                </a:lnTo>
                <a:lnTo>
                  <a:pt x="1376298" y="109424"/>
                </a:lnTo>
                <a:lnTo>
                  <a:pt x="1335703" y="89377"/>
                </a:lnTo>
                <a:lnTo>
                  <a:pt x="1294056" y="71207"/>
                </a:lnTo>
                <a:lnTo>
                  <a:pt x="1251413" y="54967"/>
                </a:lnTo>
                <a:lnTo>
                  <a:pt x="1207827" y="40715"/>
                </a:lnTo>
                <a:lnTo>
                  <a:pt x="1163356" y="28503"/>
                </a:lnTo>
                <a:lnTo>
                  <a:pt x="1118053" y="18389"/>
                </a:lnTo>
                <a:lnTo>
                  <a:pt x="1071973" y="10426"/>
                </a:lnTo>
                <a:lnTo>
                  <a:pt x="1025173" y="4670"/>
                </a:lnTo>
                <a:lnTo>
                  <a:pt x="977707" y="1176"/>
                </a:lnTo>
                <a:lnTo>
                  <a:pt x="929630" y="0"/>
                </a:lnTo>
                <a:close/>
              </a:path>
            </a:pathLst>
          </a:custGeom>
          <a:solidFill>
            <a:srgbClr val="C00000"/>
          </a:solidFill>
        </p:spPr>
        <p:txBody>
          <a:bodyPr wrap="square" lIns="0" tIns="0" rIns="0" bIns="0" rtlCol="0"/>
          <a:lstStyle/>
          <a:p/>
        </p:txBody>
      </p:sp>
      <p:sp>
        <p:nvSpPr>
          <p:cNvPr id="30" name="object 11"/>
          <p:cNvSpPr/>
          <p:nvPr/>
        </p:nvSpPr>
        <p:spPr>
          <a:xfrm>
            <a:off x="4279391" y="777240"/>
            <a:ext cx="441959" cy="441959"/>
          </a:xfrm>
          <a:custGeom>
            <a:avLst/>
            <a:gdLst/>
            <a:ahLst/>
            <a:cxnLst/>
            <a:rect l="l" t="t" r="r" b="b"/>
            <a:pathLst>
              <a:path w="441960" h="441959">
                <a:moveTo>
                  <a:pt x="220980" y="0"/>
                </a:moveTo>
                <a:lnTo>
                  <a:pt x="176443" y="4489"/>
                </a:lnTo>
                <a:lnTo>
                  <a:pt x="134963" y="17365"/>
                </a:lnTo>
                <a:lnTo>
                  <a:pt x="97426" y="37739"/>
                </a:lnTo>
                <a:lnTo>
                  <a:pt x="64722" y="64722"/>
                </a:lnTo>
                <a:lnTo>
                  <a:pt x="37739" y="97426"/>
                </a:lnTo>
                <a:lnTo>
                  <a:pt x="17365" y="134963"/>
                </a:lnTo>
                <a:lnTo>
                  <a:pt x="4489" y="176443"/>
                </a:lnTo>
                <a:lnTo>
                  <a:pt x="0" y="220980"/>
                </a:lnTo>
                <a:lnTo>
                  <a:pt x="4489" y="265516"/>
                </a:lnTo>
                <a:lnTo>
                  <a:pt x="17365" y="306996"/>
                </a:lnTo>
                <a:lnTo>
                  <a:pt x="37739" y="344533"/>
                </a:lnTo>
                <a:lnTo>
                  <a:pt x="64722" y="377237"/>
                </a:lnTo>
                <a:lnTo>
                  <a:pt x="97426" y="404220"/>
                </a:lnTo>
                <a:lnTo>
                  <a:pt x="134963" y="424594"/>
                </a:lnTo>
                <a:lnTo>
                  <a:pt x="176443" y="437470"/>
                </a:lnTo>
                <a:lnTo>
                  <a:pt x="220980" y="441960"/>
                </a:lnTo>
                <a:lnTo>
                  <a:pt x="265516" y="437470"/>
                </a:lnTo>
                <a:lnTo>
                  <a:pt x="306996" y="424594"/>
                </a:lnTo>
                <a:lnTo>
                  <a:pt x="344533" y="404220"/>
                </a:lnTo>
                <a:lnTo>
                  <a:pt x="377237" y="377237"/>
                </a:lnTo>
                <a:lnTo>
                  <a:pt x="404220" y="344533"/>
                </a:lnTo>
                <a:lnTo>
                  <a:pt x="424594" y="306996"/>
                </a:lnTo>
                <a:lnTo>
                  <a:pt x="437470" y="265516"/>
                </a:lnTo>
                <a:lnTo>
                  <a:pt x="441960" y="220980"/>
                </a:lnTo>
                <a:lnTo>
                  <a:pt x="437470" y="176443"/>
                </a:lnTo>
                <a:lnTo>
                  <a:pt x="424594" y="134963"/>
                </a:lnTo>
                <a:lnTo>
                  <a:pt x="404220" y="97426"/>
                </a:lnTo>
                <a:lnTo>
                  <a:pt x="377237" y="64722"/>
                </a:lnTo>
                <a:lnTo>
                  <a:pt x="344533" y="37739"/>
                </a:lnTo>
                <a:lnTo>
                  <a:pt x="306996" y="17365"/>
                </a:lnTo>
                <a:lnTo>
                  <a:pt x="265516" y="4489"/>
                </a:lnTo>
                <a:lnTo>
                  <a:pt x="220980" y="0"/>
                </a:lnTo>
                <a:close/>
              </a:path>
            </a:pathLst>
          </a:custGeom>
          <a:solidFill>
            <a:srgbClr val="C00000"/>
          </a:solidFill>
        </p:spPr>
        <p:txBody>
          <a:bodyPr wrap="square" lIns="0" tIns="0" rIns="0" bIns="0" rtlCol="0"/>
          <a:lstStyle/>
          <a:p/>
        </p:txBody>
      </p:sp>
      <p:sp>
        <p:nvSpPr>
          <p:cNvPr id="31" name="object 12"/>
          <p:cNvSpPr/>
          <p:nvPr/>
        </p:nvSpPr>
        <p:spPr>
          <a:xfrm>
            <a:off x="7839456" y="4776215"/>
            <a:ext cx="408940" cy="408940"/>
          </a:xfrm>
          <a:custGeom>
            <a:avLst/>
            <a:gdLst/>
            <a:ahLst/>
            <a:cxnLst/>
            <a:rect l="l" t="t" r="r" b="b"/>
            <a:pathLst>
              <a:path w="408940" h="408939">
                <a:moveTo>
                  <a:pt x="204216" y="0"/>
                </a:moveTo>
                <a:lnTo>
                  <a:pt x="157394" y="5393"/>
                </a:lnTo>
                <a:lnTo>
                  <a:pt x="114411" y="20758"/>
                </a:lnTo>
                <a:lnTo>
                  <a:pt x="76493" y="44866"/>
                </a:lnTo>
                <a:lnTo>
                  <a:pt x="44866" y="76493"/>
                </a:lnTo>
                <a:lnTo>
                  <a:pt x="20758" y="114411"/>
                </a:lnTo>
                <a:lnTo>
                  <a:pt x="5393" y="157394"/>
                </a:lnTo>
                <a:lnTo>
                  <a:pt x="0" y="204215"/>
                </a:lnTo>
                <a:lnTo>
                  <a:pt x="5393" y="251037"/>
                </a:lnTo>
                <a:lnTo>
                  <a:pt x="20758" y="294020"/>
                </a:lnTo>
                <a:lnTo>
                  <a:pt x="44866" y="331938"/>
                </a:lnTo>
                <a:lnTo>
                  <a:pt x="76493" y="363565"/>
                </a:lnTo>
                <a:lnTo>
                  <a:pt x="114411" y="387673"/>
                </a:lnTo>
                <a:lnTo>
                  <a:pt x="157394" y="403038"/>
                </a:lnTo>
                <a:lnTo>
                  <a:pt x="204216" y="408431"/>
                </a:lnTo>
                <a:lnTo>
                  <a:pt x="251037" y="403038"/>
                </a:lnTo>
                <a:lnTo>
                  <a:pt x="294020" y="387673"/>
                </a:lnTo>
                <a:lnTo>
                  <a:pt x="331938" y="363565"/>
                </a:lnTo>
                <a:lnTo>
                  <a:pt x="363565" y="331938"/>
                </a:lnTo>
                <a:lnTo>
                  <a:pt x="387673" y="294020"/>
                </a:lnTo>
                <a:lnTo>
                  <a:pt x="403038" y="251037"/>
                </a:lnTo>
                <a:lnTo>
                  <a:pt x="408432" y="204215"/>
                </a:lnTo>
                <a:lnTo>
                  <a:pt x="403038" y="157394"/>
                </a:lnTo>
                <a:lnTo>
                  <a:pt x="387673" y="114411"/>
                </a:lnTo>
                <a:lnTo>
                  <a:pt x="363565" y="76493"/>
                </a:lnTo>
                <a:lnTo>
                  <a:pt x="331938" y="44866"/>
                </a:lnTo>
                <a:lnTo>
                  <a:pt x="294020" y="20758"/>
                </a:lnTo>
                <a:lnTo>
                  <a:pt x="251037" y="5393"/>
                </a:lnTo>
                <a:lnTo>
                  <a:pt x="204216" y="0"/>
                </a:lnTo>
                <a:close/>
              </a:path>
            </a:pathLst>
          </a:custGeom>
          <a:solidFill>
            <a:srgbClr val="C00000"/>
          </a:solidFill>
        </p:spPr>
        <p:txBody>
          <a:bodyPr wrap="square" lIns="0" tIns="0" rIns="0" bIns="0" rtlCol="0"/>
          <a:lstStyle/>
          <a:p/>
        </p:txBody>
      </p:sp>
      <p:sp>
        <p:nvSpPr>
          <p:cNvPr id="32" name="object 13"/>
          <p:cNvSpPr/>
          <p:nvPr/>
        </p:nvSpPr>
        <p:spPr>
          <a:xfrm>
            <a:off x="1688592" y="5501640"/>
            <a:ext cx="234695" cy="234696"/>
          </a:xfrm>
          <a:prstGeom prst="rect">
            <a:avLst/>
          </a:prstGeom>
          <a:blipFill>
            <a:blip r:embed="rId3" cstate="print"/>
            <a:stretch>
              <a:fillRect/>
            </a:stretch>
          </a:blipFill>
        </p:spPr>
        <p:txBody>
          <a:bodyPr wrap="square" lIns="0" tIns="0" rIns="0" bIns="0" rtlCol="0"/>
          <a:lstStyle/>
          <a:p/>
        </p:txBody>
      </p:sp>
      <p:sp>
        <p:nvSpPr>
          <p:cNvPr id="36" name="object 19"/>
          <p:cNvSpPr txBox="1"/>
          <p:nvPr/>
        </p:nvSpPr>
        <p:spPr>
          <a:xfrm>
            <a:off x="4485259" y="6409312"/>
            <a:ext cx="3201670" cy="194945"/>
          </a:xfrm>
          <a:prstGeom prst="rect">
            <a:avLst/>
          </a:prstGeom>
        </p:spPr>
        <p:txBody>
          <a:bodyPr vert="horz" wrap="square" lIns="0" tIns="20955" rIns="0" bIns="0" rtlCol="0">
            <a:spAutoFit/>
          </a:bodyPr>
          <a:lstStyle/>
          <a:p>
            <a:pPr marL="12700">
              <a:lnSpc>
                <a:spcPct val="100000"/>
              </a:lnSpc>
              <a:spcBef>
                <a:spcPts val="165"/>
              </a:spcBef>
            </a:pPr>
            <a:r>
              <a:rPr sz="1000" spc="5" dirty="0">
                <a:solidFill>
                  <a:srgbClr val="888888"/>
                </a:solidFill>
                <a:latin typeface="UKIJ CJK"/>
                <a:cs typeface="UKIJ CJK"/>
              </a:rPr>
              <a:t>版权</a:t>
            </a:r>
            <a:r>
              <a:rPr sz="1000" spc="-5" dirty="0">
                <a:solidFill>
                  <a:srgbClr val="888888"/>
                </a:solidFill>
                <a:latin typeface="Arial" panose="020B0604020202020204"/>
                <a:cs typeface="Arial" panose="020B0604020202020204"/>
              </a:rPr>
              <a:t>©2020</a:t>
            </a:r>
            <a:r>
              <a:rPr sz="1000" spc="5" dirty="0">
                <a:solidFill>
                  <a:srgbClr val="888888"/>
                </a:solidFill>
                <a:latin typeface="UKIJ CJK"/>
                <a:cs typeface="UKIJ CJK"/>
              </a:rPr>
              <a:t>归睿创微纳所</a:t>
            </a:r>
            <a:r>
              <a:rPr sz="1000" spc="-20" dirty="0">
                <a:solidFill>
                  <a:srgbClr val="888888"/>
                </a:solidFill>
                <a:latin typeface="UKIJ CJK"/>
                <a:cs typeface="UKIJ CJK"/>
              </a:rPr>
              <a:t>有</a:t>
            </a:r>
            <a:r>
              <a:rPr sz="1000" spc="5" dirty="0">
                <a:solidFill>
                  <a:srgbClr val="888888"/>
                </a:solidFill>
                <a:latin typeface="UKIJ CJK"/>
                <a:cs typeface="UKIJ CJK"/>
              </a:rPr>
              <a:t>，内</a:t>
            </a:r>
            <a:r>
              <a:rPr sz="1000" spc="-20" dirty="0">
                <a:solidFill>
                  <a:srgbClr val="888888"/>
                </a:solidFill>
                <a:latin typeface="UKIJ CJK"/>
                <a:cs typeface="UKIJ CJK"/>
              </a:rPr>
              <a:t>部</a:t>
            </a:r>
            <a:r>
              <a:rPr sz="1000" spc="5" dirty="0">
                <a:solidFill>
                  <a:srgbClr val="888888"/>
                </a:solidFill>
                <a:latin typeface="UKIJ CJK"/>
                <a:cs typeface="UKIJ CJK"/>
              </a:rPr>
              <a:t>资料</a:t>
            </a:r>
            <a:r>
              <a:rPr sz="1000" spc="-20" dirty="0">
                <a:solidFill>
                  <a:srgbClr val="888888"/>
                </a:solidFill>
                <a:latin typeface="UKIJ CJK"/>
                <a:cs typeface="UKIJ CJK"/>
              </a:rPr>
              <a:t>，</a:t>
            </a:r>
            <a:r>
              <a:rPr sz="1000" spc="5" dirty="0">
                <a:solidFill>
                  <a:srgbClr val="888888"/>
                </a:solidFill>
                <a:latin typeface="UKIJ CJK"/>
                <a:cs typeface="UKIJ CJK"/>
              </a:rPr>
              <a:t>严禁</a:t>
            </a:r>
            <a:r>
              <a:rPr sz="1000" spc="-20" dirty="0">
                <a:solidFill>
                  <a:srgbClr val="888888"/>
                </a:solidFill>
                <a:latin typeface="UKIJ CJK"/>
                <a:cs typeface="UKIJ CJK"/>
              </a:rPr>
              <a:t>复</a:t>
            </a:r>
            <a:r>
              <a:rPr sz="1000" spc="5" dirty="0">
                <a:solidFill>
                  <a:srgbClr val="888888"/>
                </a:solidFill>
                <a:latin typeface="UKIJ CJK"/>
                <a:cs typeface="UKIJ CJK"/>
              </a:rPr>
              <a:t>制及</a:t>
            </a:r>
            <a:r>
              <a:rPr sz="1000" spc="-20" dirty="0">
                <a:solidFill>
                  <a:srgbClr val="888888"/>
                </a:solidFill>
                <a:latin typeface="UKIJ CJK"/>
                <a:cs typeface="UKIJ CJK"/>
              </a:rPr>
              <a:t>扩</a:t>
            </a:r>
            <a:r>
              <a:rPr sz="1000" spc="5" dirty="0">
                <a:solidFill>
                  <a:srgbClr val="888888"/>
                </a:solidFill>
                <a:latin typeface="UKIJ CJK"/>
                <a:cs typeface="UKIJ CJK"/>
              </a:rPr>
              <a:t>散</a:t>
            </a:r>
            <a:endParaRPr sz="1000">
              <a:latin typeface="UKIJ CJK"/>
              <a:cs typeface="UKIJ CJK"/>
            </a:endParaRPr>
          </a:p>
        </p:txBody>
      </p:sp>
      <p:sp>
        <p:nvSpPr>
          <p:cNvPr id="3" name="文本框 2"/>
          <p:cNvSpPr txBox="1"/>
          <p:nvPr/>
        </p:nvSpPr>
        <p:spPr>
          <a:xfrm>
            <a:off x="4721225" y="1143000"/>
            <a:ext cx="6678930" cy="4246245"/>
          </a:xfrm>
          <a:prstGeom prst="rect">
            <a:avLst/>
          </a:prstGeom>
          <a:noFill/>
        </p:spPr>
        <p:txBody>
          <a:bodyPr wrap="square" rtlCol="0">
            <a:spAutoFit/>
          </a:bodyPr>
          <a:p>
            <a:pPr indent="0">
              <a:lnSpc>
                <a:spcPct val="150000"/>
              </a:lnSpc>
              <a:spcBef>
                <a:spcPts val="0"/>
              </a:spcBef>
              <a:spcAft>
                <a:spcPts val="0"/>
              </a:spcAft>
              <a:buFont typeface="Wingdings" panose="05000000000000000000" charset="0"/>
              <a:buNone/>
            </a:pPr>
            <a:r>
              <a:rPr lang="en-US" altLang="zh-CN" sz="3600">
                <a:latin typeface="微软雅黑" panose="020B0503020204020204" charset="-122"/>
                <a:ea typeface="微软雅黑" panose="020B0503020204020204" charset="-122"/>
                <a:cs typeface="微软雅黑" panose="020B0503020204020204" charset="-122"/>
              </a:rPr>
              <a:t>1  </a:t>
            </a:r>
            <a:r>
              <a:rPr lang="zh-CN" altLang="en-US" sz="3600">
                <a:latin typeface="微软雅黑" panose="020B0503020204020204" charset="-122"/>
                <a:ea typeface="微软雅黑" panose="020B0503020204020204" charset="-122"/>
                <a:cs typeface="微软雅黑" panose="020B0503020204020204" charset="-122"/>
              </a:rPr>
              <a:t>平台基本信息</a:t>
            </a:r>
            <a:endParaRPr lang="zh-CN" altLang="en-US" sz="3600">
              <a:latin typeface="微软雅黑" panose="020B0503020204020204" charset="-122"/>
              <a:ea typeface="微软雅黑" panose="020B0503020204020204" charset="-122"/>
              <a:cs typeface="微软雅黑" panose="020B0503020204020204" charset="-122"/>
            </a:endParaRPr>
          </a:p>
          <a:p>
            <a:pPr>
              <a:lnSpc>
                <a:spcPct val="150000"/>
              </a:lnSpc>
              <a:spcBef>
                <a:spcPts val="0"/>
              </a:spcBef>
              <a:spcAft>
                <a:spcPts val="0"/>
              </a:spcAft>
            </a:pPr>
            <a:r>
              <a:rPr lang="en-US" altLang="zh-CN" sz="3600">
                <a:latin typeface="微软雅黑" panose="020B0503020204020204" charset="-122"/>
                <a:ea typeface="微软雅黑" panose="020B0503020204020204" charset="-122"/>
                <a:cs typeface="微软雅黑" panose="020B0503020204020204" charset="-122"/>
              </a:rPr>
              <a:t>2  </a:t>
            </a:r>
            <a:r>
              <a:rPr lang="zh-CN" altLang="en-US" sz="3600">
                <a:latin typeface="微软雅黑" panose="020B0503020204020204" charset="-122"/>
                <a:ea typeface="微软雅黑" panose="020B0503020204020204" charset="-122"/>
                <a:cs typeface="微软雅黑" panose="020B0503020204020204" charset="-122"/>
              </a:rPr>
              <a:t>流程</a:t>
            </a:r>
            <a:r>
              <a:rPr lang="zh-CN" altLang="en-US" sz="3600">
                <a:latin typeface="微软雅黑" panose="020B0503020204020204" charset="-122"/>
                <a:ea typeface="微软雅黑" panose="020B0503020204020204" charset="-122"/>
                <a:cs typeface="微软雅黑" panose="020B0503020204020204" charset="-122"/>
              </a:rPr>
              <a:t>介绍</a:t>
            </a:r>
            <a:endParaRPr lang="zh-CN" altLang="en-US" sz="3600">
              <a:latin typeface="微软雅黑" panose="020B0503020204020204" charset="-122"/>
              <a:ea typeface="微软雅黑" panose="020B0503020204020204" charset="-122"/>
              <a:cs typeface="微软雅黑" panose="020B0503020204020204" charset="-122"/>
            </a:endParaRPr>
          </a:p>
          <a:p>
            <a:pPr>
              <a:lnSpc>
                <a:spcPct val="150000"/>
              </a:lnSpc>
              <a:spcBef>
                <a:spcPts val="0"/>
              </a:spcBef>
              <a:spcAft>
                <a:spcPts val="0"/>
              </a:spcAft>
            </a:pPr>
            <a:r>
              <a:rPr lang="en-US" altLang="zh-CN" sz="3600">
                <a:latin typeface="微软雅黑" panose="020B0503020204020204" charset="-122"/>
                <a:ea typeface="微软雅黑" panose="020B0503020204020204" charset="-122"/>
                <a:cs typeface="微软雅黑" panose="020B0503020204020204" charset="-122"/>
              </a:rPr>
              <a:t>3  </a:t>
            </a:r>
            <a:r>
              <a:rPr lang="zh-CN" altLang="en-US" sz="3600">
                <a:latin typeface="微软雅黑" panose="020B0503020204020204" charset="-122"/>
                <a:ea typeface="微软雅黑" panose="020B0503020204020204" charset="-122"/>
                <a:cs typeface="微软雅黑" panose="020B0503020204020204" charset="-122"/>
              </a:rPr>
              <a:t>数据服务</a:t>
            </a:r>
            <a:endParaRPr lang="zh-CN" altLang="en-US" sz="3600">
              <a:latin typeface="微软雅黑" panose="020B0503020204020204" charset="-122"/>
              <a:ea typeface="微软雅黑" panose="020B0503020204020204" charset="-122"/>
              <a:cs typeface="微软雅黑" panose="020B0503020204020204" charset="-122"/>
            </a:endParaRPr>
          </a:p>
          <a:p>
            <a:pPr>
              <a:lnSpc>
                <a:spcPct val="150000"/>
              </a:lnSpc>
              <a:spcBef>
                <a:spcPts val="0"/>
              </a:spcBef>
              <a:spcAft>
                <a:spcPts val="0"/>
              </a:spcAft>
            </a:pPr>
            <a:r>
              <a:rPr lang="en-US" altLang="zh-CN" sz="3600">
                <a:latin typeface="微软雅黑" panose="020B0503020204020204" charset="-122"/>
                <a:ea typeface="微软雅黑" panose="020B0503020204020204" charset="-122"/>
                <a:cs typeface="微软雅黑" panose="020B0503020204020204" charset="-122"/>
              </a:rPr>
              <a:t>4  </a:t>
            </a:r>
            <a:r>
              <a:rPr lang="zh-CN" altLang="en-US" sz="3600">
                <a:latin typeface="微软雅黑" panose="020B0503020204020204" charset="-122"/>
                <a:ea typeface="微软雅黑" panose="020B0503020204020204" charset="-122"/>
                <a:cs typeface="微软雅黑" panose="020B0503020204020204" charset="-122"/>
              </a:rPr>
              <a:t>模型服务</a:t>
            </a:r>
            <a:endParaRPr lang="zh-CN" altLang="en-US" sz="3600">
              <a:latin typeface="微软雅黑" panose="020B0503020204020204" charset="-122"/>
              <a:ea typeface="微软雅黑" panose="020B0503020204020204" charset="-122"/>
              <a:cs typeface="微软雅黑" panose="020B0503020204020204" charset="-122"/>
            </a:endParaRPr>
          </a:p>
          <a:p>
            <a:pPr>
              <a:lnSpc>
                <a:spcPct val="150000"/>
              </a:lnSpc>
              <a:spcBef>
                <a:spcPts val="0"/>
              </a:spcBef>
              <a:spcAft>
                <a:spcPts val="0"/>
              </a:spcAft>
            </a:pPr>
            <a:r>
              <a:rPr lang="en-US" altLang="zh-CN" sz="3600">
                <a:latin typeface="微软雅黑" panose="020B0503020204020204" charset="-122"/>
                <a:ea typeface="微软雅黑" panose="020B0503020204020204" charset="-122"/>
                <a:cs typeface="微软雅黑" panose="020B0503020204020204" charset="-122"/>
              </a:rPr>
              <a:t>5  </a:t>
            </a:r>
            <a:r>
              <a:rPr lang="zh-CN" altLang="en-US" sz="3600">
                <a:latin typeface="微软雅黑" panose="020B0503020204020204" charset="-122"/>
                <a:ea typeface="微软雅黑" panose="020B0503020204020204" charset="-122"/>
                <a:cs typeface="微软雅黑" panose="020B0503020204020204" charset="-122"/>
              </a:rPr>
              <a:t>总结</a:t>
            </a:r>
            <a:endParaRPr lang="zh-CN" altLang="en-US" sz="360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模型下发</a:t>
            </a:r>
            <a:r>
              <a:rPr lang="zh-CN" sz="2800" spc="5" dirty="0" err="1">
                <a:latin typeface="微软雅黑" panose="020B0503020204020204" charset="-122"/>
                <a:ea typeface="微软雅黑" panose="020B0503020204020204" charset="-122"/>
                <a:cs typeface="微软雅黑" panose="020B0503020204020204" charset="-122"/>
                <a:sym typeface="+mn-ea"/>
              </a:rPr>
              <a:t>✷</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938978833" name="图片 1"/>
          <p:cNvPicPr>
            <a:picLocks noChangeAspect="1"/>
          </p:cNvPicPr>
          <p:nvPr/>
        </p:nvPicPr>
        <p:blipFill>
          <a:blip r:embed="rId1"/>
          <a:srcRect r="66"/>
          <a:stretch>
            <a:fillRect/>
          </a:stretch>
        </p:blipFill>
        <p:spPr>
          <a:xfrm>
            <a:off x="990600" y="1059180"/>
            <a:ext cx="7537450" cy="4714240"/>
          </a:xfrm>
          <a:prstGeom prst="rect">
            <a:avLst/>
          </a:prstGeom>
        </p:spPr>
      </p:pic>
      <p:pic>
        <p:nvPicPr>
          <p:cNvPr id="1632235779" name="图片 1"/>
          <p:cNvPicPr>
            <a:picLocks noChangeAspect="1"/>
          </p:cNvPicPr>
          <p:nvPr/>
        </p:nvPicPr>
        <p:blipFill>
          <a:blip r:embed="rId2"/>
          <a:srcRect l="33806" t="66172" r="25980" b="23592"/>
          <a:stretch>
            <a:fillRect/>
          </a:stretch>
        </p:blipFill>
        <p:spPr>
          <a:xfrm>
            <a:off x="152400" y="5257800"/>
            <a:ext cx="3322955" cy="533400"/>
          </a:xfrm>
          <a:prstGeom prst="rect">
            <a:avLst/>
          </a:prstGeom>
          <a:ln w="12700" cmpd="sng">
            <a:solidFill>
              <a:schemeClr val="accent1">
                <a:lumMod val="20000"/>
                <a:lumOff val="80000"/>
              </a:schemeClr>
            </a:solidFill>
            <a:prstDash val="solid"/>
          </a:ln>
          <a:effectLst>
            <a:outerShdw blurRad="50800" dist="38100" dir="2700000" algn="tl" rotWithShape="0">
              <a:prstClr val="black">
                <a:alpha val="40000"/>
              </a:prstClr>
            </a:outerShdw>
          </a:effectLst>
        </p:spPr>
      </p:pic>
      <p:cxnSp>
        <p:nvCxnSpPr>
          <p:cNvPr id="4" name="直接箭头连接符 3"/>
          <p:cNvCxnSpPr/>
          <p:nvPr/>
        </p:nvCxnSpPr>
        <p:spPr>
          <a:xfrm flipH="1">
            <a:off x="2362200" y="4779645"/>
            <a:ext cx="770890" cy="478155"/>
          </a:xfrm>
          <a:prstGeom prst="straightConnector1">
            <a:avLst/>
          </a:prstGeom>
          <a:ln>
            <a:tailEnd type="arrow" w="med" len="med"/>
          </a:ln>
        </p:spPr>
        <p:style>
          <a:lnRef idx="2">
            <a:schemeClr val="accent2"/>
          </a:lnRef>
          <a:fillRef idx="0">
            <a:schemeClr val="accent2"/>
          </a:fillRef>
          <a:effectRef idx="1">
            <a:schemeClr val="accent2"/>
          </a:effectRef>
          <a:fontRef idx="minor">
            <a:schemeClr val="tx1"/>
          </a:fontRef>
        </p:style>
      </p:cxnSp>
      <p:sp>
        <p:nvSpPr>
          <p:cNvPr id="5" name="矩形 4"/>
          <p:cNvSpPr/>
          <p:nvPr/>
        </p:nvSpPr>
        <p:spPr>
          <a:xfrm>
            <a:off x="4267200" y="4191000"/>
            <a:ext cx="2057400" cy="533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矩形 9"/>
          <p:cNvSpPr/>
          <p:nvPr/>
        </p:nvSpPr>
        <p:spPr>
          <a:xfrm>
            <a:off x="76200" y="5181600"/>
            <a:ext cx="3597275" cy="8242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84208999" name="图片 1"/>
          <p:cNvPicPr>
            <a:picLocks noChangeAspect="1"/>
          </p:cNvPicPr>
          <p:nvPr/>
        </p:nvPicPr>
        <p:blipFill>
          <a:blip r:embed="rId3"/>
          <a:stretch>
            <a:fillRect/>
          </a:stretch>
        </p:blipFill>
        <p:spPr>
          <a:xfrm>
            <a:off x="8686800" y="1371600"/>
            <a:ext cx="3164840" cy="2336800"/>
          </a:xfrm>
          <a:prstGeom prst="rect">
            <a:avLst/>
          </a:prstGeom>
          <a:ln w="12700" cmpd="sng">
            <a:solidFill>
              <a:schemeClr val="accent1">
                <a:lumMod val="20000"/>
                <a:lumOff val="80000"/>
              </a:schemeClr>
            </a:solidFill>
            <a:prstDash val="solid"/>
          </a:ln>
          <a:effectLst>
            <a:outerShdw blurRad="50800" dist="38100" dir="2700000" algn="tl" rotWithShape="0">
              <a:prstClr val="black">
                <a:alpha val="40000"/>
              </a:prstClr>
            </a:outerShdw>
          </a:effectLst>
        </p:spPr>
      </p:pic>
      <p:sp>
        <p:nvSpPr>
          <p:cNvPr id="6" name="文本框 5"/>
          <p:cNvSpPr txBox="1"/>
          <p:nvPr/>
        </p:nvSpPr>
        <p:spPr>
          <a:xfrm>
            <a:off x="8839200" y="4495800"/>
            <a:ext cx="2456815" cy="1476375"/>
          </a:xfrm>
          <a:prstGeom prst="rect">
            <a:avLst/>
          </a:prstGeom>
          <a:noFill/>
        </p:spPr>
        <p:txBody>
          <a:bodyPr wrap="square" rtlCol="0" anchor="t">
            <a:spAutoFit/>
          </a:bodyPr>
          <a:p>
            <a:r>
              <a:rPr lang="zh-CN" altLang="en-US"/>
              <a:t>https://ai.hikvision.com/resource-center/document-detail/c82345aff1084920ac4fc3ee401ce15f</a:t>
            </a:r>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总结</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sp>
        <p:nvSpPr>
          <p:cNvPr id="6" name="文本框 5"/>
          <p:cNvSpPr txBox="1"/>
          <p:nvPr/>
        </p:nvSpPr>
        <p:spPr>
          <a:xfrm>
            <a:off x="1348105" y="2971800"/>
            <a:ext cx="9496425" cy="3723005"/>
          </a:xfrm>
          <a:prstGeom prst="rect">
            <a:avLst/>
          </a:prstGeom>
          <a:noFill/>
        </p:spPr>
        <p:txBody>
          <a:bodyPr wrap="square" rtlCol="0">
            <a:spAutoFit/>
          </a:bodyPr>
          <a:p>
            <a:pPr marL="285750" indent="-285750">
              <a:lnSpc>
                <a:spcPct val="150000"/>
              </a:lnSpc>
              <a:buFont typeface="Wingdings" panose="05000000000000000000" charset="0"/>
              <a:buChar char="l"/>
            </a:pPr>
            <a:r>
              <a:rPr lang="zh-CN" altLang="en-US" sz="2000">
                <a:latin typeface="微软雅黑" panose="020B0503020204020204" charset="-122"/>
                <a:ea typeface="微软雅黑" panose="020B0503020204020204" charset="-122"/>
                <a:cs typeface="微软雅黑" panose="020B0503020204020204" charset="-122"/>
              </a:rPr>
              <a:t>针对更</a:t>
            </a:r>
            <a:r>
              <a:rPr lang="zh-CN" altLang="en-US" sz="2000">
                <a:solidFill>
                  <a:schemeClr val="tx1">
                    <a:lumMod val="85000"/>
                    <a:lumOff val="15000"/>
                  </a:schemeClr>
                </a:solidFill>
                <a:latin typeface="微软雅黑" panose="020B0503020204020204" charset="-122"/>
                <a:ea typeface="微软雅黑" panose="020B0503020204020204" charset="-122"/>
                <a:cs typeface="微软雅黑" panose="020B0503020204020204" charset="-122"/>
              </a:rPr>
              <a:t>适</a:t>
            </a:r>
            <a:r>
              <a:rPr lang="zh-CN" altLang="en-US" sz="20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合</a:t>
            </a:r>
            <a:r>
              <a:rPr lang="zh-CN" altLang="en-US" sz="2000">
                <a:solidFill>
                  <a:schemeClr val="accent1"/>
                </a:solidFill>
                <a:latin typeface="微软雅黑" panose="020B0503020204020204" charset="-122"/>
                <a:ea typeface="微软雅黑" panose="020B0503020204020204" charset="-122"/>
                <a:cs typeface="微软雅黑" panose="020B0503020204020204" charset="-122"/>
              </a:rPr>
              <a:t>红外光的应用场景</a:t>
            </a:r>
            <a:r>
              <a:rPr lang="zh-CN" altLang="en-US" sz="200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训练面向用户智能标注所用的</a:t>
            </a:r>
            <a:r>
              <a:rPr lang="zh-CN" altLang="en-US" sz="2000">
                <a:solidFill>
                  <a:schemeClr val="tx2">
                    <a:lumMod val="60000"/>
                    <a:lumOff val="40000"/>
                  </a:schemeClr>
                </a:solidFill>
                <a:latin typeface="微软雅黑" panose="020B0503020204020204" charset="-122"/>
                <a:ea typeface="微软雅黑" panose="020B0503020204020204" charset="-122"/>
                <a:cs typeface="微软雅黑" panose="020B0503020204020204" charset="-122"/>
              </a:rPr>
              <a:t>大模型</a:t>
            </a:r>
            <a:r>
              <a:rPr lang="zh-CN" altLang="en-US" sz="2000">
                <a:latin typeface="微软雅黑" panose="020B0503020204020204" charset="-122"/>
                <a:ea typeface="微软雅黑" panose="020B0503020204020204" charset="-122"/>
                <a:cs typeface="微软雅黑" panose="020B0503020204020204" charset="-122"/>
              </a:rPr>
              <a:t>（例：林场火源、前车是否启动、机场小鸟等）</a:t>
            </a:r>
            <a:endParaRPr lang="zh-CN" altLang="en-US" sz="2000">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charset="0"/>
              <a:buChar char="l"/>
            </a:pPr>
            <a:r>
              <a:rPr lang="zh-CN" altLang="en-US" sz="2000" b="1">
                <a:latin typeface="微软雅黑" panose="020B0503020204020204" charset="-122"/>
                <a:ea typeface="微软雅黑" panose="020B0503020204020204" charset="-122"/>
                <a:cs typeface="微软雅黑" panose="020B0503020204020204" charset="-122"/>
              </a:rPr>
              <a:t>数据标注</a:t>
            </a:r>
            <a:r>
              <a:rPr lang="zh-CN" altLang="en-US" sz="2000">
                <a:latin typeface="微软雅黑" panose="020B0503020204020204" charset="-122"/>
                <a:ea typeface="微软雅黑" panose="020B0503020204020204" charset="-122"/>
                <a:cs typeface="微软雅黑" panose="020B0503020204020204" charset="-122"/>
              </a:rPr>
              <a:t>是对用户端比较单调且工作量大的功能，</a:t>
            </a:r>
            <a:r>
              <a:rPr lang="zh-CN" altLang="en-US" sz="2000">
                <a:solidFill>
                  <a:schemeClr val="accent1"/>
                </a:solidFill>
                <a:latin typeface="微软雅黑" panose="020B0503020204020204" charset="-122"/>
                <a:ea typeface="微软雅黑" panose="020B0503020204020204" charset="-122"/>
                <a:cs typeface="微软雅黑" panose="020B0503020204020204" charset="-122"/>
              </a:rPr>
              <a:t>多人协同标注</a:t>
            </a:r>
            <a:r>
              <a:rPr lang="zh-CN" altLang="en-US" sz="2000">
                <a:latin typeface="微软雅黑" panose="020B0503020204020204" charset="-122"/>
                <a:ea typeface="微软雅黑" panose="020B0503020204020204" charset="-122"/>
                <a:cs typeface="微软雅黑" panose="020B0503020204020204" charset="-122"/>
              </a:rPr>
              <a:t>和</a:t>
            </a:r>
            <a:r>
              <a:rPr lang="zh-CN" altLang="en-US" sz="2000">
                <a:solidFill>
                  <a:schemeClr val="accent1"/>
                </a:solidFill>
                <a:latin typeface="微软雅黑" panose="020B0503020204020204" charset="-122"/>
                <a:ea typeface="微软雅黑" panose="020B0503020204020204" charset="-122"/>
                <a:cs typeface="微软雅黑" panose="020B0503020204020204" charset="-122"/>
              </a:rPr>
              <a:t>智能标注功能</a:t>
            </a:r>
            <a:r>
              <a:rPr lang="zh-CN" altLang="en-US" sz="2000">
                <a:latin typeface="微软雅黑" panose="020B0503020204020204" charset="-122"/>
                <a:ea typeface="微软雅黑" panose="020B0503020204020204" charset="-122"/>
                <a:cs typeface="微软雅黑" panose="020B0503020204020204" charset="-122"/>
              </a:rPr>
              <a:t>非常重要。</a:t>
            </a:r>
            <a:endParaRPr lang="zh-CN" altLang="en-US" sz="2000">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charset="0"/>
              <a:buChar char="l"/>
            </a:pPr>
            <a:r>
              <a:rPr lang="zh-CN" altLang="en-US" sz="2000" b="1">
                <a:latin typeface="微软雅黑" panose="020B0503020204020204" charset="-122"/>
                <a:ea typeface="微软雅黑" panose="020B0503020204020204" charset="-122"/>
                <a:cs typeface="微软雅黑" panose="020B0503020204020204" charset="-122"/>
              </a:rPr>
              <a:t>数据增强</a:t>
            </a:r>
            <a:r>
              <a:rPr lang="zh-CN" altLang="en-US" sz="2000">
                <a:latin typeface="微软雅黑" panose="020B0503020204020204" charset="-122"/>
                <a:ea typeface="微软雅黑" panose="020B0503020204020204" charset="-122"/>
                <a:cs typeface="微软雅黑" panose="020B0503020204020204" charset="-122"/>
              </a:rPr>
              <a:t>部分可以加入其他</a:t>
            </a:r>
            <a:r>
              <a:rPr lang="zh-CN" altLang="en-US" sz="2000">
                <a:solidFill>
                  <a:schemeClr val="accent1"/>
                </a:solidFill>
                <a:latin typeface="微软雅黑" panose="020B0503020204020204" charset="-122"/>
                <a:ea typeface="微软雅黑" panose="020B0503020204020204" charset="-122"/>
                <a:cs typeface="微软雅黑" panose="020B0503020204020204" charset="-122"/>
              </a:rPr>
              <a:t>小目标增强算法</a:t>
            </a:r>
            <a:r>
              <a:rPr lang="zh-CN" altLang="en-US" sz="2000">
                <a:latin typeface="微软雅黑" panose="020B0503020204020204" charset="-122"/>
                <a:ea typeface="微软雅黑" panose="020B0503020204020204" charset="-122"/>
                <a:cs typeface="微软雅黑" panose="020B0503020204020204" charset="-122"/>
              </a:rPr>
              <a:t>及</a:t>
            </a:r>
            <a:r>
              <a:rPr lang="zh-CN" altLang="en-US" sz="2000">
                <a:solidFill>
                  <a:schemeClr val="accent1"/>
                </a:solidFill>
                <a:latin typeface="微软雅黑" panose="020B0503020204020204" charset="-122"/>
                <a:ea typeface="微软雅黑" panose="020B0503020204020204" charset="-122"/>
                <a:cs typeface="微软雅黑" panose="020B0503020204020204" charset="-122"/>
                <a:sym typeface="+mn-ea"/>
              </a:rPr>
              <a:t>超分</a:t>
            </a:r>
            <a:r>
              <a:rPr lang="zh-CN" altLang="en-US" sz="2000">
                <a:latin typeface="微软雅黑" panose="020B0503020204020204" charset="-122"/>
                <a:ea typeface="微软雅黑" panose="020B0503020204020204" charset="-122"/>
                <a:cs typeface="微软雅黑" panose="020B0503020204020204" charset="-122"/>
                <a:sym typeface="+mn-ea"/>
              </a:rPr>
              <a:t>等。</a:t>
            </a:r>
            <a:endParaRPr lang="zh-CN" altLang="en-US" sz="2000">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charset="0"/>
              <a:buChar char="l"/>
            </a:pPr>
            <a:r>
              <a:rPr lang="zh-CN" altLang="en-US" sz="2000" b="1">
                <a:latin typeface="微软雅黑" panose="020B0503020204020204" charset="-122"/>
                <a:ea typeface="微软雅黑" panose="020B0503020204020204" charset="-122"/>
                <a:cs typeface="微软雅黑" panose="020B0503020204020204" charset="-122"/>
              </a:rPr>
              <a:t>模型下发</a:t>
            </a:r>
            <a:r>
              <a:rPr lang="zh-CN" altLang="en-US" sz="2000">
                <a:latin typeface="微软雅黑" panose="020B0503020204020204" charset="-122"/>
                <a:ea typeface="微软雅黑" panose="020B0503020204020204" charset="-122"/>
                <a:cs typeface="微软雅黑" panose="020B0503020204020204" charset="-122"/>
              </a:rPr>
              <a:t>部分生成接口后，可以再尝试简化用户端使用的使用流程</a:t>
            </a:r>
            <a:r>
              <a:rPr lang="zh-CN" altLang="en-US" sz="2400">
                <a:latin typeface="微软雅黑" panose="020B0503020204020204" charset="-122"/>
                <a:ea typeface="微软雅黑" panose="020B0503020204020204" charset="-122"/>
                <a:cs typeface="微软雅黑" panose="020B0503020204020204" charset="-122"/>
              </a:rPr>
              <a:t>。</a:t>
            </a:r>
            <a:endParaRPr lang="zh-CN" altLang="en-US" sz="2400">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charset="0"/>
              <a:buChar char="l"/>
            </a:pPr>
            <a:r>
              <a:rPr lang="zh-CN" altLang="en-US" sz="2000" b="1">
                <a:latin typeface="微软雅黑" panose="020B0503020204020204" charset="-122"/>
                <a:ea typeface="微软雅黑" panose="020B0503020204020204" charset="-122"/>
                <a:cs typeface="微软雅黑" panose="020B0503020204020204" charset="-122"/>
              </a:rPr>
              <a:t>开放能力模块</a:t>
            </a:r>
            <a:endParaRPr lang="en-US" altLang="zh-CN" sz="2000" b="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charset="0"/>
              <a:buChar char="l"/>
            </a:pPr>
            <a:endParaRPr lang="en-US" altLang="zh-CN" sz="2000" b="1">
              <a:latin typeface="微软雅黑" panose="020B0503020204020204" charset="-122"/>
              <a:ea typeface="微软雅黑" panose="020B0503020204020204" charset="-122"/>
              <a:cs typeface="微软雅黑" panose="020B0503020204020204" charset="-122"/>
            </a:endParaRPr>
          </a:p>
        </p:txBody>
      </p:sp>
      <p:graphicFrame>
        <p:nvGraphicFramePr>
          <p:cNvPr id="16" name="对象 15"/>
          <p:cNvGraphicFramePr>
            <a:graphicFrameLocks noChangeAspect="1"/>
          </p:cNvGraphicFramePr>
          <p:nvPr/>
        </p:nvGraphicFramePr>
        <p:xfrm>
          <a:off x="1981200" y="1143000"/>
          <a:ext cx="7839075" cy="1580515"/>
        </p:xfrm>
        <a:graphic>
          <a:graphicData uri="http://schemas.openxmlformats.org/presentationml/2006/ole">
            <mc:AlternateContent xmlns:mc="http://schemas.openxmlformats.org/markup-compatibility/2006">
              <mc:Choice xmlns:v="urn:schemas-microsoft-com:vml" Requires="v">
                <p:oleObj spid="_x0000_s17" name="" r:id="rId1" imgW="7303770" imgH="1505585" progId="Visio.Drawing.15">
                  <p:embed/>
                </p:oleObj>
              </mc:Choice>
              <mc:Fallback>
                <p:oleObj name="" r:id="rId1" imgW="7303770" imgH="1505585" progId="Visio.Drawing.15">
                  <p:embed/>
                  <p:pic>
                    <p:nvPicPr>
                      <p:cNvPr id="0" name="图片 16"/>
                      <p:cNvPicPr/>
                      <p:nvPr/>
                    </p:nvPicPr>
                    <p:blipFill>
                      <a:blip r:embed="rId2"/>
                      <a:stretch>
                        <a:fillRect/>
                      </a:stretch>
                    </p:blipFill>
                    <p:spPr>
                      <a:xfrm>
                        <a:off x="1981200" y="1143000"/>
                        <a:ext cx="7839075" cy="1580515"/>
                      </a:xfrm>
                      <a:prstGeom prst="rect">
                        <a:avLst/>
                      </a:prstGeom>
                    </p:spPr>
                  </p:pic>
                </p:oleObj>
              </mc:Fallback>
            </mc:AlternateContent>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5875" rIns="0" bIns="0" rtlCol="0">
            <a:spAutoFit/>
          </a:bodyPr>
          <a:lstStyle/>
          <a:p>
            <a:pPr marL="293370">
              <a:lnSpc>
                <a:spcPct val="100000"/>
              </a:lnSpc>
              <a:spcBef>
                <a:spcPts val="125"/>
              </a:spcBef>
              <a:tabLst>
                <a:tab pos="1795145" algn="l"/>
                <a:tab pos="3433445" algn="l"/>
                <a:tab pos="5006975" algn="l"/>
                <a:tab pos="6624955" algn="l"/>
                <a:tab pos="8214995" algn="l"/>
              </a:tabLst>
            </a:pPr>
            <a:r>
              <a:rPr spc="10" dirty="0"/>
              <a:t>T	</a:t>
            </a:r>
            <a:r>
              <a:rPr spc="15" dirty="0"/>
              <a:t>H	</a:t>
            </a:r>
            <a:r>
              <a:rPr spc="10" dirty="0"/>
              <a:t>A	</a:t>
            </a:r>
            <a:r>
              <a:rPr spc="10" dirty="0">
                <a:solidFill>
                  <a:srgbClr val="D9D9D9"/>
                </a:solidFill>
              </a:rPr>
              <a:t>N	K	S</a:t>
            </a:r>
            <a:endParaRPr spc="10" dirty="0">
              <a:solidFill>
                <a:srgbClr val="D9D9D9"/>
              </a:solidFill>
            </a:endParaRPr>
          </a:p>
        </p:txBody>
      </p:sp>
      <p:sp>
        <p:nvSpPr>
          <p:cNvPr id="3" name="object 3"/>
          <p:cNvSpPr/>
          <p:nvPr/>
        </p:nvSpPr>
        <p:spPr>
          <a:xfrm>
            <a:off x="1688592" y="2310383"/>
            <a:ext cx="9092565" cy="0"/>
          </a:xfrm>
          <a:custGeom>
            <a:avLst/>
            <a:gdLst/>
            <a:ahLst/>
            <a:cxnLst/>
            <a:rect l="l" t="t" r="r" b="b"/>
            <a:pathLst>
              <a:path w="9092565">
                <a:moveTo>
                  <a:pt x="0" y="0"/>
                </a:moveTo>
                <a:lnTo>
                  <a:pt x="9092184" y="0"/>
                </a:lnTo>
              </a:path>
            </a:pathLst>
          </a:custGeom>
          <a:ln w="6096">
            <a:solidFill>
              <a:srgbClr val="C00000"/>
            </a:solidFill>
          </a:ln>
        </p:spPr>
        <p:txBody>
          <a:bodyPr wrap="square" lIns="0" tIns="0" rIns="0" bIns="0" rtlCol="0"/>
          <a:lstStyle/>
          <a:p/>
        </p:txBody>
      </p:sp>
      <p:sp>
        <p:nvSpPr>
          <p:cNvPr id="4" name="object 4"/>
          <p:cNvSpPr/>
          <p:nvPr/>
        </p:nvSpPr>
        <p:spPr>
          <a:xfrm>
            <a:off x="1688592" y="4194047"/>
            <a:ext cx="9092565" cy="0"/>
          </a:xfrm>
          <a:custGeom>
            <a:avLst/>
            <a:gdLst/>
            <a:ahLst/>
            <a:cxnLst/>
            <a:rect l="l" t="t" r="r" b="b"/>
            <a:pathLst>
              <a:path w="9092565">
                <a:moveTo>
                  <a:pt x="0" y="0"/>
                </a:moveTo>
                <a:lnTo>
                  <a:pt x="9092184" y="0"/>
                </a:lnTo>
              </a:path>
            </a:pathLst>
          </a:custGeom>
          <a:ln w="6096">
            <a:solidFill>
              <a:srgbClr val="C00000"/>
            </a:solidFill>
          </a:ln>
        </p:spPr>
        <p:txBody>
          <a:bodyPr wrap="square" lIns="0" tIns="0" rIns="0" bIns="0" rtlCol="0"/>
          <a:lstStyle/>
          <a:p/>
        </p:txBody>
      </p:sp>
      <p:sp>
        <p:nvSpPr>
          <p:cNvPr id="5" name="object 5"/>
          <p:cNvSpPr/>
          <p:nvPr/>
        </p:nvSpPr>
        <p:spPr>
          <a:xfrm>
            <a:off x="502919" y="783336"/>
            <a:ext cx="1237615" cy="1240790"/>
          </a:xfrm>
          <a:custGeom>
            <a:avLst/>
            <a:gdLst/>
            <a:ahLst/>
            <a:cxnLst/>
            <a:rect l="l" t="t" r="r" b="b"/>
            <a:pathLst>
              <a:path w="1237614" h="1240789">
                <a:moveTo>
                  <a:pt x="618743" y="0"/>
                </a:moveTo>
                <a:lnTo>
                  <a:pt x="570390" y="1866"/>
                </a:lnTo>
                <a:lnTo>
                  <a:pt x="523053" y="7373"/>
                </a:lnTo>
                <a:lnTo>
                  <a:pt x="476872" y="16384"/>
                </a:lnTo>
                <a:lnTo>
                  <a:pt x="431984" y="28759"/>
                </a:lnTo>
                <a:lnTo>
                  <a:pt x="388527" y="44361"/>
                </a:lnTo>
                <a:lnTo>
                  <a:pt x="346637" y="63052"/>
                </a:lnTo>
                <a:lnTo>
                  <a:pt x="306453" y="84694"/>
                </a:lnTo>
                <a:lnTo>
                  <a:pt x="268112" y="109150"/>
                </a:lnTo>
                <a:lnTo>
                  <a:pt x="231752" y="136280"/>
                </a:lnTo>
                <a:lnTo>
                  <a:pt x="197511" y="165947"/>
                </a:lnTo>
                <a:lnTo>
                  <a:pt x="165524" y="198013"/>
                </a:lnTo>
                <a:lnTo>
                  <a:pt x="135932" y="232341"/>
                </a:lnTo>
                <a:lnTo>
                  <a:pt x="108870" y="268791"/>
                </a:lnTo>
                <a:lnTo>
                  <a:pt x="84477" y="307227"/>
                </a:lnTo>
                <a:lnTo>
                  <a:pt x="62890" y="347509"/>
                </a:lnTo>
                <a:lnTo>
                  <a:pt x="44247" y="389501"/>
                </a:lnTo>
                <a:lnTo>
                  <a:pt x="28685" y="433064"/>
                </a:lnTo>
                <a:lnTo>
                  <a:pt x="16341" y="478060"/>
                </a:lnTo>
                <a:lnTo>
                  <a:pt x="7354" y="524351"/>
                </a:lnTo>
                <a:lnTo>
                  <a:pt x="1861" y="571800"/>
                </a:lnTo>
                <a:lnTo>
                  <a:pt x="0" y="620267"/>
                </a:lnTo>
                <a:lnTo>
                  <a:pt x="1861" y="668735"/>
                </a:lnTo>
                <a:lnTo>
                  <a:pt x="7354" y="716184"/>
                </a:lnTo>
                <a:lnTo>
                  <a:pt x="16341" y="762475"/>
                </a:lnTo>
                <a:lnTo>
                  <a:pt x="28685" y="807471"/>
                </a:lnTo>
                <a:lnTo>
                  <a:pt x="44247" y="851034"/>
                </a:lnTo>
                <a:lnTo>
                  <a:pt x="62890" y="893026"/>
                </a:lnTo>
                <a:lnTo>
                  <a:pt x="84477" y="933308"/>
                </a:lnTo>
                <a:lnTo>
                  <a:pt x="108870" y="971744"/>
                </a:lnTo>
                <a:lnTo>
                  <a:pt x="135932" y="1008194"/>
                </a:lnTo>
                <a:lnTo>
                  <a:pt x="165524" y="1042522"/>
                </a:lnTo>
                <a:lnTo>
                  <a:pt x="197511" y="1074588"/>
                </a:lnTo>
                <a:lnTo>
                  <a:pt x="231752" y="1104255"/>
                </a:lnTo>
                <a:lnTo>
                  <a:pt x="268112" y="1131385"/>
                </a:lnTo>
                <a:lnTo>
                  <a:pt x="306453" y="1155841"/>
                </a:lnTo>
                <a:lnTo>
                  <a:pt x="346637" y="1177483"/>
                </a:lnTo>
                <a:lnTo>
                  <a:pt x="388527" y="1196174"/>
                </a:lnTo>
                <a:lnTo>
                  <a:pt x="431984" y="1211776"/>
                </a:lnTo>
                <a:lnTo>
                  <a:pt x="476872" y="1224151"/>
                </a:lnTo>
                <a:lnTo>
                  <a:pt x="523053" y="1233162"/>
                </a:lnTo>
                <a:lnTo>
                  <a:pt x="570390" y="1238669"/>
                </a:lnTo>
                <a:lnTo>
                  <a:pt x="618743" y="1240536"/>
                </a:lnTo>
                <a:lnTo>
                  <a:pt x="667102" y="1238669"/>
                </a:lnTo>
                <a:lnTo>
                  <a:pt x="714443" y="1233162"/>
                </a:lnTo>
                <a:lnTo>
                  <a:pt x="760627" y="1224151"/>
                </a:lnTo>
                <a:lnTo>
                  <a:pt x="805517" y="1211776"/>
                </a:lnTo>
                <a:lnTo>
                  <a:pt x="848976" y="1196174"/>
                </a:lnTo>
                <a:lnTo>
                  <a:pt x="890866" y="1177483"/>
                </a:lnTo>
                <a:lnTo>
                  <a:pt x="931051" y="1155841"/>
                </a:lnTo>
                <a:lnTo>
                  <a:pt x="969391" y="1131385"/>
                </a:lnTo>
                <a:lnTo>
                  <a:pt x="1005751" y="1104255"/>
                </a:lnTo>
                <a:lnTo>
                  <a:pt x="1039991" y="1074588"/>
                </a:lnTo>
                <a:lnTo>
                  <a:pt x="1071976" y="1042522"/>
                </a:lnTo>
                <a:lnTo>
                  <a:pt x="1101567" y="1008194"/>
                </a:lnTo>
                <a:lnTo>
                  <a:pt x="1128627" y="971744"/>
                </a:lnTo>
                <a:lnTo>
                  <a:pt x="1153018" y="933308"/>
                </a:lnTo>
                <a:lnTo>
                  <a:pt x="1174604" y="893026"/>
                </a:lnTo>
                <a:lnTo>
                  <a:pt x="1193245" y="851034"/>
                </a:lnTo>
                <a:lnTo>
                  <a:pt x="1208806" y="807471"/>
                </a:lnTo>
                <a:lnTo>
                  <a:pt x="1221148" y="762475"/>
                </a:lnTo>
                <a:lnTo>
                  <a:pt x="1230134" y="716184"/>
                </a:lnTo>
                <a:lnTo>
                  <a:pt x="1235626" y="668735"/>
                </a:lnTo>
                <a:lnTo>
                  <a:pt x="1237488" y="620267"/>
                </a:lnTo>
                <a:lnTo>
                  <a:pt x="1235626" y="571800"/>
                </a:lnTo>
                <a:lnTo>
                  <a:pt x="1230134" y="524351"/>
                </a:lnTo>
                <a:lnTo>
                  <a:pt x="1221148" y="478060"/>
                </a:lnTo>
                <a:lnTo>
                  <a:pt x="1208806" y="433064"/>
                </a:lnTo>
                <a:lnTo>
                  <a:pt x="1193245" y="389501"/>
                </a:lnTo>
                <a:lnTo>
                  <a:pt x="1174604" y="347509"/>
                </a:lnTo>
                <a:lnTo>
                  <a:pt x="1153018" y="307227"/>
                </a:lnTo>
                <a:lnTo>
                  <a:pt x="1128627" y="268791"/>
                </a:lnTo>
                <a:lnTo>
                  <a:pt x="1101567" y="232341"/>
                </a:lnTo>
                <a:lnTo>
                  <a:pt x="1071976" y="198013"/>
                </a:lnTo>
                <a:lnTo>
                  <a:pt x="1039991" y="165947"/>
                </a:lnTo>
                <a:lnTo>
                  <a:pt x="1005751" y="136280"/>
                </a:lnTo>
                <a:lnTo>
                  <a:pt x="969391" y="109150"/>
                </a:lnTo>
                <a:lnTo>
                  <a:pt x="931051" y="84694"/>
                </a:lnTo>
                <a:lnTo>
                  <a:pt x="890866" y="63052"/>
                </a:lnTo>
                <a:lnTo>
                  <a:pt x="848976" y="44361"/>
                </a:lnTo>
                <a:lnTo>
                  <a:pt x="805517" y="28759"/>
                </a:lnTo>
                <a:lnTo>
                  <a:pt x="760627" y="16384"/>
                </a:lnTo>
                <a:lnTo>
                  <a:pt x="714443" y="7373"/>
                </a:lnTo>
                <a:lnTo>
                  <a:pt x="667102" y="1866"/>
                </a:lnTo>
                <a:lnTo>
                  <a:pt x="618743" y="0"/>
                </a:lnTo>
                <a:close/>
              </a:path>
            </a:pathLst>
          </a:custGeom>
          <a:solidFill>
            <a:srgbClr val="C00000"/>
          </a:solidFill>
        </p:spPr>
        <p:txBody>
          <a:bodyPr wrap="square" lIns="0" tIns="0" rIns="0" bIns="0" rtlCol="0"/>
          <a:lstStyle/>
          <a:p/>
        </p:txBody>
      </p:sp>
      <p:sp>
        <p:nvSpPr>
          <p:cNvPr id="6" name="object 6"/>
          <p:cNvSpPr txBox="1"/>
          <p:nvPr/>
        </p:nvSpPr>
        <p:spPr>
          <a:xfrm>
            <a:off x="4485259" y="6409312"/>
            <a:ext cx="3201670" cy="194945"/>
          </a:xfrm>
          <a:prstGeom prst="rect">
            <a:avLst/>
          </a:prstGeom>
        </p:spPr>
        <p:txBody>
          <a:bodyPr vert="horz" wrap="square" lIns="0" tIns="20955" rIns="0" bIns="0" rtlCol="0">
            <a:spAutoFit/>
          </a:bodyPr>
          <a:lstStyle/>
          <a:p>
            <a:pPr marL="12700">
              <a:lnSpc>
                <a:spcPct val="100000"/>
              </a:lnSpc>
              <a:spcBef>
                <a:spcPts val="165"/>
              </a:spcBef>
            </a:pPr>
            <a:r>
              <a:rPr sz="1000" spc="5" dirty="0">
                <a:solidFill>
                  <a:srgbClr val="888888"/>
                </a:solidFill>
                <a:latin typeface="Bell MT" panose="02020503060305020303" charset="0"/>
                <a:cs typeface="Bell MT" panose="02020503060305020303" charset="0"/>
              </a:rPr>
              <a:t>版权</a:t>
            </a:r>
            <a:r>
              <a:rPr sz="1000" spc="-5" dirty="0">
                <a:solidFill>
                  <a:srgbClr val="888888"/>
                </a:solidFill>
                <a:latin typeface="Arial" panose="020B0604020202020204"/>
                <a:cs typeface="Arial" panose="020B0604020202020204"/>
              </a:rPr>
              <a:t>©2020</a:t>
            </a:r>
            <a:r>
              <a:rPr sz="1000" spc="5" dirty="0">
                <a:solidFill>
                  <a:srgbClr val="888888"/>
                </a:solidFill>
                <a:latin typeface="Bell MT" panose="02020503060305020303" charset="0"/>
                <a:cs typeface="Bell MT" panose="02020503060305020303" charset="0"/>
              </a:rPr>
              <a:t>归睿创微纳所</a:t>
            </a:r>
            <a:r>
              <a:rPr sz="1000" spc="-20" dirty="0">
                <a:solidFill>
                  <a:srgbClr val="888888"/>
                </a:solidFill>
                <a:latin typeface="Bell MT" panose="02020503060305020303" charset="0"/>
                <a:cs typeface="Bell MT" panose="02020503060305020303" charset="0"/>
              </a:rPr>
              <a:t>有</a:t>
            </a:r>
            <a:r>
              <a:rPr sz="1000" spc="5" dirty="0">
                <a:solidFill>
                  <a:srgbClr val="888888"/>
                </a:solidFill>
                <a:latin typeface="Bell MT" panose="02020503060305020303" charset="0"/>
                <a:cs typeface="Bell MT" panose="02020503060305020303" charset="0"/>
              </a:rPr>
              <a:t>，内</a:t>
            </a:r>
            <a:r>
              <a:rPr sz="1000" spc="-20" dirty="0">
                <a:solidFill>
                  <a:srgbClr val="888888"/>
                </a:solidFill>
                <a:latin typeface="Bell MT" panose="02020503060305020303" charset="0"/>
                <a:cs typeface="Bell MT" panose="02020503060305020303" charset="0"/>
              </a:rPr>
              <a:t>部</a:t>
            </a:r>
            <a:r>
              <a:rPr sz="1000" spc="5" dirty="0">
                <a:solidFill>
                  <a:srgbClr val="888888"/>
                </a:solidFill>
                <a:latin typeface="Bell MT" panose="02020503060305020303" charset="0"/>
                <a:cs typeface="Bell MT" panose="02020503060305020303" charset="0"/>
              </a:rPr>
              <a:t>资料</a:t>
            </a:r>
            <a:r>
              <a:rPr sz="1000" spc="-20" dirty="0">
                <a:solidFill>
                  <a:srgbClr val="888888"/>
                </a:solidFill>
                <a:latin typeface="Bell MT" panose="02020503060305020303" charset="0"/>
                <a:cs typeface="Bell MT" panose="02020503060305020303" charset="0"/>
              </a:rPr>
              <a:t>，</a:t>
            </a:r>
            <a:r>
              <a:rPr sz="1000" spc="5" dirty="0">
                <a:solidFill>
                  <a:srgbClr val="888888"/>
                </a:solidFill>
                <a:latin typeface="Bell MT" panose="02020503060305020303" charset="0"/>
                <a:cs typeface="Bell MT" panose="02020503060305020303" charset="0"/>
              </a:rPr>
              <a:t>严禁</a:t>
            </a:r>
            <a:r>
              <a:rPr sz="1000" spc="-20" dirty="0">
                <a:solidFill>
                  <a:srgbClr val="888888"/>
                </a:solidFill>
                <a:latin typeface="Bell MT" panose="02020503060305020303" charset="0"/>
                <a:cs typeface="Bell MT" panose="02020503060305020303" charset="0"/>
              </a:rPr>
              <a:t>复</a:t>
            </a:r>
            <a:r>
              <a:rPr sz="1000" spc="5" dirty="0">
                <a:solidFill>
                  <a:srgbClr val="888888"/>
                </a:solidFill>
                <a:latin typeface="Bell MT" panose="02020503060305020303" charset="0"/>
                <a:cs typeface="Bell MT" panose="02020503060305020303" charset="0"/>
              </a:rPr>
              <a:t>制及</a:t>
            </a:r>
            <a:r>
              <a:rPr sz="1000" spc="-20" dirty="0">
                <a:solidFill>
                  <a:srgbClr val="888888"/>
                </a:solidFill>
                <a:latin typeface="Bell MT" panose="02020503060305020303" charset="0"/>
                <a:cs typeface="Bell MT" panose="02020503060305020303" charset="0"/>
              </a:rPr>
              <a:t>扩</a:t>
            </a:r>
            <a:r>
              <a:rPr sz="1000" spc="5" dirty="0">
                <a:solidFill>
                  <a:srgbClr val="888888"/>
                </a:solidFill>
                <a:latin typeface="Bell MT" panose="02020503060305020303" charset="0"/>
                <a:cs typeface="Bell MT" panose="02020503060305020303" charset="0"/>
              </a:rPr>
              <a:t>散</a:t>
            </a:r>
            <a:endParaRPr sz="1000">
              <a:latin typeface="Bell MT" panose="02020503060305020303" charset="0"/>
              <a:cs typeface="Bell MT" panose="02020503060305020303"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平台</a:t>
            </a:r>
            <a:r>
              <a:rPr lang="zh-CN" sz="2800" spc="5" dirty="0" err="1">
                <a:latin typeface="微软雅黑" panose="020B0503020204020204" charset="-122"/>
                <a:ea typeface="微软雅黑" panose="020B0503020204020204" charset="-122"/>
                <a:cs typeface="微软雅黑" panose="020B0503020204020204" charset="-122"/>
              </a:rPr>
              <a:t>信息</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sp>
        <p:nvSpPr>
          <p:cNvPr id="4" name="文本框 3"/>
          <p:cNvSpPr txBox="1"/>
          <p:nvPr/>
        </p:nvSpPr>
        <p:spPr>
          <a:xfrm>
            <a:off x="1706880" y="2642870"/>
            <a:ext cx="9922510" cy="866140"/>
          </a:xfrm>
          <a:prstGeom prst="rect">
            <a:avLst/>
          </a:prstGeom>
          <a:noFill/>
        </p:spPr>
        <p:txBody>
          <a:bodyPr wrap="square" rtlCol="0" anchor="t">
            <a:spAutoFit/>
          </a:bodyPr>
          <a:p>
            <a:pPr>
              <a:lnSpc>
                <a:spcPct val="120000"/>
              </a:lnSpc>
              <a:spcBef>
                <a:spcPts val="0"/>
              </a:spcBef>
              <a:spcAft>
                <a:spcPts val="0"/>
              </a:spcAft>
            </a:pPr>
            <a:r>
              <a:rPr lang="zh-CN" altLang="en-US" sz="1400" b="1">
                <a:latin typeface="微软雅黑" panose="020B0503020204020204" charset="-122"/>
                <a:ea typeface="微软雅黑" panose="020B0503020204020204" charset="-122"/>
                <a:cs typeface="微软雅黑" panose="020B0503020204020204" charset="-122"/>
              </a:rPr>
              <a:t>2018.10.13</a:t>
            </a:r>
            <a:r>
              <a:rPr lang="en-US" altLang="zh-CN" sz="1400" b="1">
                <a:latin typeface="微软雅黑" panose="020B0503020204020204" charset="-122"/>
                <a:ea typeface="微软雅黑" panose="020B0503020204020204" charset="-122"/>
                <a:cs typeface="微软雅黑" panose="020B0503020204020204" charset="-122"/>
              </a:rPr>
              <a:t>   </a:t>
            </a:r>
            <a:r>
              <a:rPr lang="zh-CN" altLang="en-US" sz="1400" b="1">
                <a:latin typeface="微软雅黑" panose="020B0503020204020204" charset="-122"/>
                <a:ea typeface="微软雅黑" panose="020B0503020204020204" charset="-122"/>
                <a:cs typeface="微软雅黑" panose="020B0503020204020204" charset="-122"/>
                <a:sym typeface="+mn-ea"/>
              </a:rPr>
              <a:t>海康威视一站式训练平台公测上线</a:t>
            </a:r>
            <a:endParaRPr lang="zh-CN" altLang="en-US" sz="1400" b="1">
              <a:latin typeface="微软雅黑" panose="020B0503020204020204" charset="-122"/>
              <a:ea typeface="微软雅黑" panose="020B0503020204020204" charset="-122"/>
              <a:cs typeface="微软雅黑" panose="020B0503020204020204" charset="-122"/>
            </a:endParaRPr>
          </a:p>
          <a:p>
            <a:pPr>
              <a:lnSpc>
                <a:spcPct val="120000"/>
              </a:lnSpc>
              <a:spcBef>
                <a:spcPts val="0"/>
              </a:spcBef>
              <a:spcAft>
                <a:spcPts val="0"/>
              </a:spcAft>
            </a:pPr>
            <a:r>
              <a:rPr lang="zh-CN" altLang="en-US" sz="1400">
                <a:latin typeface="微软雅黑" panose="020B0503020204020204" charset="-122"/>
                <a:ea typeface="微软雅黑" panose="020B0503020204020204" charset="-122"/>
                <a:cs typeface="微软雅黑" panose="020B0503020204020204" charset="-122"/>
              </a:rPr>
              <a:t>一站式训练平台是面向行业个性化场景的一站式模型定制平台，提供</a:t>
            </a:r>
            <a:r>
              <a:rPr lang="zh-CN" altLang="en-US" sz="1400">
                <a:solidFill>
                  <a:schemeClr val="accent1"/>
                </a:solidFill>
                <a:latin typeface="微软雅黑" panose="020B0503020204020204" charset="-122"/>
                <a:ea typeface="微软雅黑" panose="020B0503020204020204" charset="-122"/>
                <a:cs typeface="微软雅黑" panose="020B0503020204020204" charset="-122"/>
              </a:rPr>
              <a:t>数据集管理、数据标注、模型自动化训练、模型校验与模型发布</a:t>
            </a:r>
            <a:r>
              <a:rPr lang="zh-CN" altLang="en-US" sz="1400">
                <a:latin typeface="微软雅黑" panose="020B0503020204020204" charset="-122"/>
                <a:ea typeface="微软雅黑" panose="020B0503020204020204" charset="-122"/>
                <a:cs typeface="微软雅黑" panose="020B0503020204020204" charset="-122"/>
              </a:rPr>
              <a:t>等核心服务能力。</a:t>
            </a:r>
            <a:r>
              <a:rPr lang="zh-CN" altLang="en-US" sz="1400">
                <a:latin typeface="微软雅黑" panose="020B0503020204020204" charset="-122"/>
                <a:ea typeface="微软雅黑" panose="020B0503020204020204" charset="-122"/>
                <a:cs typeface="微软雅黑" panose="020B0503020204020204" charset="-122"/>
                <a:sym typeface="+mn-ea"/>
              </a:rPr>
              <a:t>首次上线支持</a:t>
            </a:r>
            <a:r>
              <a:rPr lang="zh-CN" altLang="en-US" sz="1400">
                <a:solidFill>
                  <a:schemeClr val="accent1"/>
                </a:solidFill>
                <a:latin typeface="微软雅黑" panose="020B0503020204020204" charset="-122"/>
                <a:ea typeface="微软雅黑" panose="020B0503020204020204" charset="-122"/>
                <a:cs typeface="微软雅黑" panose="020B0503020204020204" charset="-122"/>
                <a:sym typeface="+mn-ea"/>
              </a:rPr>
              <a:t>物体检测</a:t>
            </a:r>
            <a:r>
              <a:rPr lang="zh-CN" altLang="en-US" sz="1400">
                <a:latin typeface="微软雅黑" panose="020B0503020204020204" charset="-122"/>
                <a:ea typeface="微软雅黑" panose="020B0503020204020204" charset="-122"/>
                <a:cs typeface="微软雅黑" panose="020B0503020204020204" charset="-122"/>
                <a:sym typeface="+mn-ea"/>
              </a:rPr>
              <a:t>与</a:t>
            </a:r>
            <a:r>
              <a:rPr lang="zh-CN" altLang="en-US" sz="1400">
                <a:solidFill>
                  <a:schemeClr val="accent1"/>
                </a:solidFill>
                <a:latin typeface="微软雅黑" panose="020B0503020204020204" charset="-122"/>
                <a:ea typeface="微软雅黑" panose="020B0503020204020204" charset="-122"/>
                <a:cs typeface="微软雅黑" panose="020B0503020204020204" charset="-122"/>
                <a:sym typeface="+mn-ea"/>
              </a:rPr>
              <a:t>图像分类</a:t>
            </a:r>
            <a:r>
              <a:rPr lang="zh-CN" altLang="en-US" sz="1400">
                <a:latin typeface="微软雅黑" panose="020B0503020204020204" charset="-122"/>
                <a:ea typeface="微软雅黑" panose="020B0503020204020204" charset="-122"/>
                <a:cs typeface="微软雅黑" panose="020B0503020204020204" charset="-122"/>
                <a:sym typeface="+mn-ea"/>
              </a:rPr>
              <a:t>两类算法类型。</a:t>
            </a:r>
            <a:endParaRPr lang="zh-CN" altLang="en-US" sz="1400">
              <a:latin typeface="微软雅黑" panose="020B0503020204020204" charset="-122"/>
              <a:ea typeface="微软雅黑" panose="020B0503020204020204" charset="-122"/>
              <a:cs typeface="微软雅黑" panose="020B0503020204020204" charset="-122"/>
            </a:endParaRPr>
          </a:p>
        </p:txBody>
      </p:sp>
      <p:sp>
        <p:nvSpPr>
          <p:cNvPr id="19" name="文本框 18"/>
          <p:cNvSpPr txBox="1"/>
          <p:nvPr/>
        </p:nvSpPr>
        <p:spPr>
          <a:xfrm>
            <a:off x="918210" y="952500"/>
            <a:ext cx="10829925" cy="1565910"/>
          </a:xfrm>
          <a:prstGeom prst="rect">
            <a:avLst/>
          </a:prstGeom>
          <a:noFill/>
        </p:spPr>
        <p:txBody>
          <a:bodyPr wrap="square" rtlCol="0" anchor="t">
            <a:spAutoFit/>
          </a:bodyPr>
          <a:p>
            <a:pPr>
              <a:lnSpc>
                <a:spcPct val="120000"/>
              </a:lnSpc>
              <a:spcBef>
                <a:spcPts val="0"/>
              </a:spcBef>
              <a:spcAft>
                <a:spcPts val="0"/>
              </a:spcAft>
            </a:pPr>
            <a:r>
              <a:rPr lang="en-US" altLang="zh-CN" sz="1600">
                <a:latin typeface="微软雅黑" panose="020B0503020204020204" charset="-122"/>
                <a:ea typeface="微软雅黑" panose="020B0503020204020204" charset="-122"/>
                <a:cs typeface="微软雅黑" panose="020B0503020204020204" charset="-122"/>
              </a:rPr>
              <a:t>       </a:t>
            </a:r>
            <a:r>
              <a:rPr lang="zh-CN" altLang="en-US" sz="1600">
                <a:latin typeface="微软雅黑" panose="020B0503020204020204" charset="-122"/>
                <a:ea typeface="微软雅黑" panose="020B0503020204020204" charset="-122"/>
                <a:cs typeface="微软雅黑" panose="020B0503020204020204" charset="-122"/>
              </a:rPr>
              <a:t>一站式训练平台底层支持各种异构计算资源，开发者可以</a:t>
            </a:r>
            <a:r>
              <a:rPr lang="zh-CN" altLang="en-US" sz="1600">
                <a:solidFill>
                  <a:schemeClr val="accent1"/>
                </a:solidFill>
                <a:latin typeface="微软雅黑" panose="020B0503020204020204" charset="-122"/>
                <a:ea typeface="微软雅黑" panose="020B0503020204020204" charset="-122"/>
                <a:cs typeface="微软雅黑" panose="020B0503020204020204" charset="-122"/>
              </a:rPr>
              <a:t>根据需要灵活选择使用，而不需要关心底层的技术</a:t>
            </a:r>
            <a:r>
              <a:rPr lang="zh-CN" altLang="en-US" sz="1600">
                <a:latin typeface="微软雅黑" panose="020B0503020204020204" charset="-122"/>
                <a:ea typeface="微软雅黑" panose="020B0503020204020204" charset="-122"/>
                <a:cs typeface="微软雅黑" panose="020B0503020204020204" charset="-122"/>
              </a:rPr>
              <a:t>。面向</a:t>
            </a:r>
            <a:r>
              <a:rPr lang="zh-CN" altLang="en-US" sz="1600">
                <a:solidFill>
                  <a:schemeClr val="accent1"/>
                </a:solidFill>
                <a:latin typeface="微软雅黑" panose="020B0503020204020204" charset="-122"/>
                <a:ea typeface="微软雅黑" panose="020B0503020204020204" charset="-122"/>
                <a:cs typeface="微软雅黑" panose="020B0503020204020204" charset="-122"/>
              </a:rPr>
              <a:t>零基础算法的用户</a:t>
            </a:r>
            <a:r>
              <a:rPr lang="zh-CN" altLang="en-US" sz="1600">
                <a:latin typeface="微软雅黑" panose="020B0503020204020204" charset="-122"/>
                <a:ea typeface="微软雅黑" panose="020B0503020204020204" charset="-122"/>
                <a:cs typeface="微软雅黑" panose="020B0503020204020204" charset="-122"/>
              </a:rPr>
              <a:t>，通过友好易用的操作界面轻松完成数据准备、数据智能标注、AI模型自动化训练和AI模型发布；面向</a:t>
            </a:r>
            <a:r>
              <a:rPr lang="zh-CN" altLang="en-US" sz="1600">
                <a:solidFill>
                  <a:schemeClr val="accent1"/>
                </a:solidFill>
                <a:latin typeface="微软雅黑" panose="020B0503020204020204" charset="-122"/>
                <a:ea typeface="微软雅黑" panose="020B0503020204020204" charset="-122"/>
                <a:cs typeface="微软雅黑" panose="020B0503020204020204" charset="-122"/>
              </a:rPr>
              <a:t>企业用户，</a:t>
            </a:r>
            <a:r>
              <a:rPr lang="zh-CN" altLang="en-US" sz="1600">
                <a:latin typeface="微软雅黑" panose="020B0503020204020204" charset="-122"/>
                <a:ea typeface="微软雅黑" panose="020B0503020204020204" charset="-122"/>
                <a:cs typeface="微软雅黑" panose="020B0503020204020204" charset="-122"/>
              </a:rPr>
              <a:t>提供对应场景的解决方案，使用预置的通用能力构建AI应用；面向AI从业者，支持</a:t>
            </a:r>
            <a:r>
              <a:rPr lang="zh-CN" altLang="en-US" sz="1600">
                <a:latin typeface="微软雅黑" panose="020B0503020204020204" charset="-122"/>
                <a:ea typeface="微软雅黑" panose="020B0503020204020204" charset="-122"/>
                <a:cs typeface="微软雅黑" panose="020B0503020204020204" charset="-122"/>
              </a:rPr>
              <a:t>多种主流开源的AI开发框架，匹配用户的使用习惯，提供训练的高级功能（高精度、高分辨率等）方便开发者深入研究，实现快速构建模型及部署应用。</a:t>
            </a:r>
            <a:endParaRPr lang="zh-CN" altLang="en-US" sz="1600">
              <a:latin typeface="微软雅黑" panose="020B0503020204020204" charset="-122"/>
              <a:ea typeface="微软雅黑" panose="020B0503020204020204" charset="-122"/>
              <a:cs typeface="微软雅黑" panose="020B0503020204020204" charset="-122"/>
            </a:endParaRPr>
          </a:p>
        </p:txBody>
      </p:sp>
      <p:cxnSp>
        <p:nvCxnSpPr>
          <p:cNvPr id="21" name="直接连接符 20"/>
          <p:cNvCxnSpPr>
            <a:endCxn id="27" idx="4"/>
          </p:cNvCxnSpPr>
          <p:nvPr/>
        </p:nvCxnSpPr>
        <p:spPr>
          <a:xfrm>
            <a:off x="1252683" y="2800403"/>
            <a:ext cx="0" cy="3221355"/>
          </a:xfrm>
          <a:prstGeom prst="line">
            <a:avLst/>
          </a:prstGeom>
          <a:ln w="2857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椭圆 21"/>
          <p:cNvSpPr/>
          <p:nvPr/>
        </p:nvSpPr>
        <p:spPr>
          <a:xfrm>
            <a:off x="1125274" y="2756917"/>
            <a:ext cx="254819" cy="254819"/>
          </a:xfrm>
          <a:prstGeom prst="ellipse">
            <a:avLst/>
          </a:prstGeom>
          <a:solidFill>
            <a:srgbClr val="103782"/>
          </a:solidFill>
        </p:spPr>
        <p:style>
          <a:lnRef idx="0">
            <a:schemeClr val="accent1"/>
          </a:lnRef>
          <a:fillRef idx="3">
            <a:schemeClr val="accent1"/>
          </a:fillRef>
          <a:effectRef idx="3">
            <a:schemeClr val="accent1"/>
          </a:effectRef>
          <a:fontRef idx="minor">
            <a:schemeClr val="lt1"/>
          </a:fontRef>
        </p:style>
        <p:txBody>
          <a:bodyPr rtlCol="0" anchor="ctr"/>
          <a:lstStyle>
            <a:defPPr>
              <a:defRPr lang="zh-CN">
                <a:solidFill>
                  <a:schemeClr val="lt1"/>
                </a:solidFill>
              </a:defRPr>
            </a:defPPr>
            <a:lvl1pPr marL="0" lvl="0"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9pPr>
          </a:lstStyle>
          <a:p>
            <a:pPr algn="ctr"/>
            <a:endParaRPr lang="zh-CN" altLang="en-US" dirty="0">
              <a:latin typeface="微软雅黑" panose="020B0503020204020204" charset="-122"/>
              <a:sym typeface="微软雅黑" panose="020B0503020204020204" charset="-122"/>
            </a:endParaRPr>
          </a:p>
        </p:txBody>
      </p:sp>
      <p:sp>
        <p:nvSpPr>
          <p:cNvPr id="26" name="椭圆 25"/>
          <p:cNvSpPr/>
          <p:nvPr/>
        </p:nvSpPr>
        <p:spPr>
          <a:xfrm>
            <a:off x="1125274" y="4748285"/>
            <a:ext cx="254819" cy="254819"/>
          </a:xfrm>
          <a:prstGeom prst="ellipse">
            <a:avLst/>
          </a:prstGeom>
          <a:solidFill>
            <a:schemeClr val="accent1">
              <a:lumMod val="60000"/>
              <a:lumOff val="40000"/>
            </a:schemeClr>
          </a:solidFill>
        </p:spPr>
        <p:style>
          <a:lnRef idx="0">
            <a:schemeClr val="accent2"/>
          </a:lnRef>
          <a:fillRef idx="3">
            <a:schemeClr val="accent2"/>
          </a:fillRef>
          <a:effectRef idx="3">
            <a:schemeClr val="accent2"/>
          </a:effectRef>
          <a:fontRef idx="minor">
            <a:schemeClr val="lt1"/>
          </a:fontRef>
        </p:style>
        <p:txBody>
          <a:bodyPr rtlCol="0" anchor="ctr"/>
          <a:lstStyle>
            <a:defPPr>
              <a:defRPr lang="zh-CN">
                <a:solidFill>
                  <a:schemeClr val="lt1"/>
                </a:solidFill>
              </a:defRPr>
            </a:defPPr>
            <a:lvl1pPr marL="0" lvl="0"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9pPr>
          </a:lstStyle>
          <a:p>
            <a:pPr algn="ctr"/>
            <a:endParaRPr lang="zh-CN" altLang="en-US">
              <a:latin typeface="微软雅黑" panose="020B0503020204020204" charset="-122"/>
              <a:sym typeface="微软雅黑" panose="020B0503020204020204" charset="-122"/>
            </a:endParaRPr>
          </a:p>
        </p:txBody>
      </p:sp>
      <p:sp>
        <p:nvSpPr>
          <p:cNvPr id="27" name="椭圆 26"/>
          <p:cNvSpPr/>
          <p:nvPr/>
        </p:nvSpPr>
        <p:spPr>
          <a:xfrm>
            <a:off x="1125274" y="5767042"/>
            <a:ext cx="254819" cy="254819"/>
          </a:xfrm>
          <a:prstGeom prst="ellipse">
            <a:avLst/>
          </a:prstGeom>
          <a:solidFill>
            <a:srgbClr val="F2F2F2"/>
          </a:solidFill>
        </p:spPr>
        <p:style>
          <a:lnRef idx="0">
            <a:schemeClr val="accent2"/>
          </a:lnRef>
          <a:fillRef idx="3">
            <a:schemeClr val="accent2"/>
          </a:fillRef>
          <a:effectRef idx="3">
            <a:schemeClr val="accent2"/>
          </a:effectRef>
          <a:fontRef idx="minor">
            <a:schemeClr val="lt1"/>
          </a:fontRef>
        </p:style>
        <p:txBody>
          <a:bodyPr rtlCol="0" anchor="ctr"/>
          <a:lstStyle>
            <a:defPPr>
              <a:defRPr lang="zh-CN">
                <a:solidFill>
                  <a:schemeClr val="lt1"/>
                </a:solidFill>
              </a:defRPr>
            </a:defPPr>
            <a:lvl1pPr marL="0" lvl="0"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9pPr>
          </a:lstStyle>
          <a:p>
            <a:pPr algn="ctr"/>
            <a:endParaRPr lang="zh-CN" altLang="en-US">
              <a:latin typeface="微软雅黑" panose="020B0503020204020204" charset="-122"/>
              <a:sym typeface="微软雅黑" panose="020B0503020204020204" charset="-122"/>
            </a:endParaRPr>
          </a:p>
        </p:txBody>
      </p:sp>
      <p:sp>
        <p:nvSpPr>
          <p:cNvPr id="28" name="椭圆 27"/>
          <p:cNvSpPr/>
          <p:nvPr/>
        </p:nvSpPr>
        <p:spPr>
          <a:xfrm>
            <a:off x="1125909" y="3729319"/>
            <a:ext cx="254819" cy="254819"/>
          </a:xfrm>
          <a:prstGeom prst="ellipse">
            <a:avLst/>
          </a:prstGeom>
          <a:solidFill>
            <a:srgbClr val="9BB8F3"/>
          </a:solidFill>
        </p:spPr>
        <p:style>
          <a:lnRef idx="0">
            <a:schemeClr val="accent2"/>
          </a:lnRef>
          <a:fillRef idx="3">
            <a:schemeClr val="accent2"/>
          </a:fillRef>
          <a:effectRef idx="3">
            <a:schemeClr val="accent2"/>
          </a:effectRef>
          <a:fontRef idx="minor">
            <a:schemeClr val="lt1"/>
          </a:fontRef>
        </p:style>
        <p:txBody>
          <a:bodyPr rtlCol="0" anchor="ctr"/>
          <a:lstStyle>
            <a:defPPr>
              <a:defRPr lang="zh-CN">
                <a:solidFill>
                  <a:schemeClr val="lt1"/>
                </a:solidFill>
              </a:defRPr>
            </a:defPPr>
            <a:lvl1pPr marL="0" lvl="0"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lt1"/>
                </a:solidFill>
                <a:latin typeface="Arial" panose="020B0604020202020204" pitchFamily="34" charset="0"/>
                <a:ea typeface="微软雅黑" panose="020B0503020204020204" charset="-122"/>
                <a:cs typeface="+mn-cs"/>
              </a:defRPr>
            </a:lvl9pPr>
          </a:lstStyle>
          <a:p>
            <a:pPr algn="ctr"/>
            <a:endParaRPr lang="zh-CN" altLang="en-US">
              <a:latin typeface="微软雅黑" panose="020B0503020204020204" charset="-122"/>
              <a:sym typeface="微软雅黑" panose="020B0503020204020204" charset="-122"/>
            </a:endParaRPr>
          </a:p>
        </p:txBody>
      </p:sp>
      <p:sp>
        <p:nvSpPr>
          <p:cNvPr id="29" name="文本框 28"/>
          <p:cNvSpPr txBox="1"/>
          <p:nvPr/>
        </p:nvSpPr>
        <p:spPr>
          <a:xfrm>
            <a:off x="1750060" y="3671570"/>
            <a:ext cx="9981565" cy="607695"/>
          </a:xfrm>
          <a:prstGeom prst="rect">
            <a:avLst/>
          </a:prstGeom>
          <a:noFill/>
        </p:spPr>
        <p:txBody>
          <a:bodyPr wrap="square" rtlCol="0" anchor="t">
            <a:spAutoFit/>
          </a:bodyPr>
          <a:p>
            <a:pPr>
              <a:lnSpc>
                <a:spcPct val="120000"/>
              </a:lnSpc>
              <a:spcBef>
                <a:spcPts val="0"/>
              </a:spcBef>
              <a:spcAft>
                <a:spcPts val="0"/>
              </a:spcAft>
            </a:pPr>
            <a:r>
              <a:rPr lang="zh-CN" altLang="en-US" sz="1400" b="1">
                <a:latin typeface="微软雅黑" panose="020B0503020204020204" charset="-122"/>
                <a:ea typeface="微软雅黑" panose="020B0503020204020204" charset="-122"/>
                <a:cs typeface="微软雅黑" panose="020B0503020204020204" charset="-122"/>
              </a:rPr>
              <a:t>2019.6.25</a:t>
            </a:r>
            <a:r>
              <a:rPr lang="en-US" altLang="zh-CN" sz="1400" b="1">
                <a:latin typeface="微软雅黑" panose="020B0503020204020204" charset="-122"/>
                <a:ea typeface="微软雅黑" panose="020B0503020204020204" charset="-122"/>
                <a:cs typeface="微软雅黑" panose="020B0503020204020204" charset="-122"/>
              </a:rPr>
              <a:t>  </a:t>
            </a:r>
            <a:r>
              <a:rPr lang="zh-CN" altLang="en-US" sz="1400" b="1">
                <a:latin typeface="微软雅黑" panose="020B0503020204020204" charset="-122"/>
                <a:ea typeface="微软雅黑" panose="020B0503020204020204" charset="-122"/>
                <a:cs typeface="微软雅黑" panose="020B0503020204020204" charset="-122"/>
                <a:sym typeface="+mn-ea"/>
              </a:rPr>
              <a:t>支持模型导出</a:t>
            </a:r>
            <a:endParaRPr lang="zh-CN" altLang="en-US" sz="1400">
              <a:latin typeface="微软雅黑" panose="020B0503020204020204" charset="-122"/>
              <a:ea typeface="微软雅黑" panose="020B0503020204020204" charset="-122"/>
              <a:cs typeface="微软雅黑" panose="020B0503020204020204" charset="-122"/>
            </a:endParaRPr>
          </a:p>
          <a:p>
            <a:pPr>
              <a:lnSpc>
                <a:spcPct val="120000"/>
              </a:lnSpc>
              <a:spcBef>
                <a:spcPts val="0"/>
              </a:spcBef>
              <a:spcAft>
                <a:spcPts val="0"/>
              </a:spcAft>
            </a:pPr>
            <a:r>
              <a:rPr lang="zh-CN" altLang="en-US" sz="1400">
                <a:latin typeface="微软雅黑" panose="020B0503020204020204" charset="-122"/>
                <a:ea typeface="微软雅黑" panose="020B0503020204020204" charset="-122"/>
                <a:cs typeface="微软雅黑" panose="020B0503020204020204" charset="-122"/>
              </a:rPr>
              <a:t>支持在模型管理模块，将训练完成的模型导出至本地。通过将</a:t>
            </a:r>
            <a:r>
              <a:rPr lang="zh-CN" altLang="en-US" sz="1400">
                <a:solidFill>
                  <a:schemeClr val="accent1"/>
                </a:solidFill>
                <a:latin typeface="微软雅黑" panose="020B0503020204020204" charset="-122"/>
                <a:ea typeface="微软雅黑" panose="020B0503020204020204" charset="-122"/>
                <a:cs typeface="微软雅黑" panose="020B0503020204020204" charset="-122"/>
              </a:rPr>
              <a:t>模型导出至本地</a:t>
            </a:r>
            <a:r>
              <a:rPr lang="zh-CN" altLang="en-US" sz="1400">
                <a:latin typeface="微软雅黑" panose="020B0503020204020204" charset="-122"/>
                <a:ea typeface="微软雅黑" panose="020B0503020204020204" charset="-122"/>
                <a:cs typeface="微软雅黑" panose="020B0503020204020204" charset="-122"/>
              </a:rPr>
              <a:t>，以导入AI模型管理组件</a:t>
            </a:r>
            <a:r>
              <a:rPr lang="zh-CN" altLang="en-US" sz="1400">
                <a:solidFill>
                  <a:schemeClr val="accent1"/>
                </a:solidFill>
                <a:latin typeface="微软雅黑" panose="020B0503020204020204" charset="-122"/>
                <a:ea typeface="微软雅黑" panose="020B0503020204020204" charset="-122"/>
                <a:cs typeface="微软雅黑" panose="020B0503020204020204" charset="-122"/>
              </a:rPr>
              <a:t>实现模型的边缘部署</a:t>
            </a:r>
            <a:r>
              <a:rPr lang="zh-CN" altLang="en-US" sz="1400">
                <a:latin typeface="微软雅黑" panose="020B0503020204020204" charset="-122"/>
                <a:ea typeface="微软雅黑" panose="020B0503020204020204" charset="-122"/>
                <a:cs typeface="微软雅黑" panose="020B0503020204020204" charset="-122"/>
              </a:rPr>
              <a:t>。</a:t>
            </a:r>
            <a:endParaRPr lang="zh-CN" altLang="en-US" sz="1400">
              <a:latin typeface="微软雅黑" panose="020B0503020204020204" charset="-122"/>
              <a:ea typeface="微软雅黑" panose="020B0503020204020204" charset="-122"/>
              <a:cs typeface="微软雅黑" panose="020B0503020204020204" charset="-122"/>
            </a:endParaRPr>
          </a:p>
        </p:txBody>
      </p:sp>
      <p:sp>
        <p:nvSpPr>
          <p:cNvPr id="31" name="文本框 30"/>
          <p:cNvSpPr txBox="1"/>
          <p:nvPr/>
        </p:nvSpPr>
        <p:spPr>
          <a:xfrm>
            <a:off x="1734820" y="4700270"/>
            <a:ext cx="9758680" cy="866140"/>
          </a:xfrm>
          <a:prstGeom prst="rect">
            <a:avLst/>
          </a:prstGeom>
          <a:noFill/>
        </p:spPr>
        <p:txBody>
          <a:bodyPr wrap="square" rtlCol="0" anchor="t">
            <a:spAutoFit/>
          </a:bodyPr>
          <a:p>
            <a:pPr>
              <a:lnSpc>
                <a:spcPct val="120000"/>
              </a:lnSpc>
              <a:spcBef>
                <a:spcPts val="0"/>
              </a:spcBef>
              <a:spcAft>
                <a:spcPts val="0"/>
              </a:spcAft>
            </a:pPr>
            <a:r>
              <a:rPr lang="en-US" altLang="zh-CN" sz="1400" b="1">
                <a:latin typeface="微软雅黑" panose="020B0503020204020204" charset="-122"/>
                <a:ea typeface="微软雅黑" panose="020B0503020204020204" charset="-122"/>
                <a:cs typeface="微软雅黑" panose="020B0503020204020204" charset="-122"/>
              </a:rPr>
              <a:t>2020.6.30 </a:t>
            </a:r>
            <a:r>
              <a:rPr lang="zh-CN" altLang="en-US" sz="1400" b="1">
                <a:latin typeface="微软雅黑" panose="020B0503020204020204" charset="-122"/>
                <a:ea typeface="微软雅黑" panose="020B0503020204020204" charset="-122"/>
                <a:cs typeface="微软雅黑" panose="020B0503020204020204" charset="-122"/>
              </a:rPr>
              <a:t>新增支持数据质量诊断</a:t>
            </a:r>
            <a:endParaRPr lang="zh-CN" altLang="en-US" sz="1400" b="1">
              <a:latin typeface="微软雅黑" panose="020B0503020204020204" charset="-122"/>
              <a:ea typeface="微软雅黑" panose="020B0503020204020204" charset="-122"/>
              <a:cs typeface="微软雅黑" panose="020B0503020204020204" charset="-122"/>
            </a:endParaRPr>
          </a:p>
          <a:p>
            <a:pPr>
              <a:lnSpc>
                <a:spcPct val="120000"/>
              </a:lnSpc>
              <a:spcBef>
                <a:spcPts val="0"/>
              </a:spcBef>
              <a:spcAft>
                <a:spcPts val="0"/>
              </a:spcAft>
            </a:pPr>
            <a:r>
              <a:rPr lang="zh-CN" altLang="en-US" sz="1400">
                <a:latin typeface="微软雅黑" panose="020B0503020204020204" charset="-122"/>
                <a:ea typeface="微软雅黑" panose="020B0503020204020204" charset="-122"/>
                <a:cs typeface="微软雅黑" panose="020B0503020204020204" charset="-122"/>
              </a:rPr>
              <a:t>系统支持主动分析数据集中图像和目标的特征维度，例如图像分辨率，目标框的面积长宽占比、密集度等，输出分布图和诊断建议，为用户优化数据质量与模型效果提供参照</a:t>
            </a:r>
            <a:endParaRPr lang="zh-CN" altLang="en-US" sz="1400">
              <a:latin typeface="微软雅黑" panose="020B0503020204020204" charset="-122"/>
              <a:ea typeface="微软雅黑" panose="020B0503020204020204" charset="-122"/>
              <a:cs typeface="微软雅黑" panose="020B0503020204020204" charset="-122"/>
            </a:endParaRPr>
          </a:p>
        </p:txBody>
      </p:sp>
      <p:sp>
        <p:nvSpPr>
          <p:cNvPr id="32" name="文本框 31"/>
          <p:cNvSpPr txBox="1"/>
          <p:nvPr/>
        </p:nvSpPr>
        <p:spPr>
          <a:xfrm>
            <a:off x="1734820" y="5690870"/>
            <a:ext cx="9296400" cy="607695"/>
          </a:xfrm>
          <a:prstGeom prst="rect">
            <a:avLst/>
          </a:prstGeom>
          <a:noFill/>
        </p:spPr>
        <p:txBody>
          <a:bodyPr wrap="square" rtlCol="0" anchor="t">
            <a:spAutoFit/>
          </a:bodyPr>
          <a:p>
            <a:pPr>
              <a:lnSpc>
                <a:spcPct val="120000"/>
              </a:lnSpc>
              <a:spcBef>
                <a:spcPts val="0"/>
              </a:spcBef>
              <a:spcAft>
                <a:spcPts val="0"/>
              </a:spcAft>
            </a:pPr>
            <a:r>
              <a:rPr lang="zh-CN" altLang="en-US" sz="1400" b="1">
                <a:latin typeface="微软雅黑" panose="020B0503020204020204" charset="-122"/>
                <a:ea typeface="微软雅黑" panose="020B0503020204020204" charset="-122"/>
                <a:cs typeface="微软雅黑" panose="020B0503020204020204" charset="-122"/>
              </a:rPr>
              <a:t>2023.1.17</a:t>
            </a:r>
            <a:r>
              <a:rPr lang="en-US" altLang="zh-CN" sz="1400" b="1">
                <a:latin typeface="微软雅黑" panose="020B0503020204020204" charset="-122"/>
                <a:ea typeface="微软雅黑" panose="020B0503020204020204" charset="-122"/>
                <a:cs typeface="微软雅黑" panose="020B0503020204020204" charset="-122"/>
              </a:rPr>
              <a:t> </a:t>
            </a:r>
            <a:r>
              <a:rPr lang="zh-CN" altLang="en-US" sz="1400" b="1">
                <a:latin typeface="微软雅黑" panose="020B0503020204020204" charset="-122"/>
                <a:ea typeface="微软雅黑" panose="020B0503020204020204" charset="-122"/>
                <a:cs typeface="微软雅黑" panose="020B0503020204020204" charset="-122"/>
              </a:rPr>
              <a:t>开放能力上线</a:t>
            </a:r>
            <a:endParaRPr lang="zh-CN" altLang="en-US" sz="1400" b="1">
              <a:latin typeface="微软雅黑" panose="020B0503020204020204" charset="-122"/>
              <a:ea typeface="微软雅黑" panose="020B0503020204020204" charset="-122"/>
              <a:cs typeface="微软雅黑" panose="020B0503020204020204" charset="-122"/>
            </a:endParaRPr>
          </a:p>
          <a:p>
            <a:pPr>
              <a:lnSpc>
                <a:spcPct val="120000"/>
              </a:lnSpc>
              <a:spcBef>
                <a:spcPts val="0"/>
              </a:spcBef>
              <a:spcAft>
                <a:spcPts val="0"/>
              </a:spcAft>
            </a:pPr>
            <a:r>
              <a:rPr lang="zh-CN" altLang="en-US" sz="1400">
                <a:latin typeface="微软雅黑" panose="020B0503020204020204" charset="-122"/>
                <a:ea typeface="微软雅黑" panose="020B0503020204020204" charset="-122"/>
                <a:cs typeface="微软雅黑" panose="020B0503020204020204" charset="-122"/>
              </a:rPr>
              <a:t>平台以开放的方式提供能源，医疗，建筑等不同领域的经典应用模型，用户可在线体验模型效果，免费开放下载使用</a:t>
            </a:r>
            <a:endParaRPr lang="zh-CN" altLang="en-US" sz="140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算法</a:t>
            </a:r>
            <a:r>
              <a:rPr lang="zh-CN" sz="2800" spc="5" dirty="0" err="1">
                <a:latin typeface="微软雅黑" panose="020B0503020204020204" charset="-122"/>
                <a:ea typeface="微软雅黑" panose="020B0503020204020204" charset="-122"/>
                <a:cs typeface="微软雅黑" panose="020B0503020204020204" charset="-122"/>
              </a:rPr>
              <a:t>总览</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graphicFrame>
        <p:nvGraphicFramePr>
          <p:cNvPr id="16" name="对象 15"/>
          <p:cNvGraphicFramePr/>
          <p:nvPr/>
        </p:nvGraphicFramePr>
        <p:xfrm>
          <a:off x="2057400" y="1341755"/>
          <a:ext cx="8825865" cy="5516245"/>
        </p:xfrm>
        <a:graphic>
          <a:graphicData uri="http://schemas.openxmlformats.org/presentationml/2006/ole">
            <mc:AlternateContent xmlns:mc="http://schemas.openxmlformats.org/markup-compatibility/2006">
              <mc:Choice xmlns:v="urn:schemas-microsoft-com:vml" Requires="v">
                <p:oleObj spid="_x0000_s17" name="" r:id="rId1" imgW="10348595" imgH="6567805" progId="Visio.Drawing.15">
                  <p:embed/>
                </p:oleObj>
              </mc:Choice>
              <mc:Fallback>
                <p:oleObj name="" r:id="rId1" imgW="10348595" imgH="6567805" progId="Visio.Drawing.15">
                  <p:embed/>
                  <p:pic>
                    <p:nvPicPr>
                      <p:cNvPr id="0" name="图片 16"/>
                      <p:cNvPicPr/>
                      <p:nvPr/>
                    </p:nvPicPr>
                    <p:blipFill>
                      <a:blip r:embed="rId2"/>
                      <a:stretch>
                        <a:fillRect/>
                      </a:stretch>
                    </p:blipFill>
                    <p:spPr>
                      <a:xfrm>
                        <a:off x="2057400" y="1341755"/>
                        <a:ext cx="8825865" cy="5516245"/>
                      </a:xfrm>
                      <a:prstGeom prst="rect">
                        <a:avLst/>
                      </a:prstGeom>
                    </p:spPr>
                  </p:pic>
                </p:oleObj>
              </mc:Fallback>
            </mc:AlternateContent>
          </a:graphicData>
        </a:graphic>
      </p:graphicFrame>
      <p:sp>
        <p:nvSpPr>
          <p:cNvPr id="20" name="文本框 19"/>
          <p:cNvSpPr txBox="1"/>
          <p:nvPr/>
        </p:nvSpPr>
        <p:spPr>
          <a:xfrm>
            <a:off x="1027430" y="838200"/>
            <a:ext cx="9947910" cy="783590"/>
          </a:xfrm>
          <a:prstGeom prst="rect">
            <a:avLst/>
          </a:prstGeom>
          <a:noFill/>
        </p:spPr>
        <p:txBody>
          <a:bodyPr wrap="square" rtlCol="0">
            <a:spAutoFit/>
          </a:bodyPr>
          <a:p>
            <a:pPr marL="285750" indent="-285750">
              <a:lnSpc>
                <a:spcPct val="125000"/>
              </a:lnSpc>
              <a:spcBef>
                <a:spcPts val="0"/>
              </a:spcBef>
              <a:spcAft>
                <a:spcPts val="0"/>
              </a:spcAft>
              <a:buFont typeface="Arial" panose="020B0604020202020204" pitchFamily="34" charset="0"/>
              <a:buChar char="•"/>
            </a:pPr>
            <a:r>
              <a:rPr lang="zh-CN" altLang="en-US">
                <a:latin typeface="微软雅黑" panose="020B0503020204020204" charset="-122"/>
                <a:ea typeface="微软雅黑" panose="020B0503020204020204" charset="-122"/>
              </a:rPr>
              <a:t>主要集中在可见光图像的</a:t>
            </a:r>
            <a:r>
              <a:rPr lang="zh-CN" altLang="en-US">
                <a:solidFill>
                  <a:schemeClr val="tx2">
                    <a:lumMod val="60000"/>
                    <a:lumOff val="40000"/>
                  </a:schemeClr>
                </a:solidFill>
                <a:latin typeface="微软雅黑" panose="020B0503020204020204" charset="-122"/>
                <a:ea typeface="微软雅黑" panose="020B0503020204020204" charset="-122"/>
              </a:rPr>
              <a:t>检测</a:t>
            </a:r>
            <a:r>
              <a:rPr lang="zh-CN" altLang="en-US">
                <a:latin typeface="微软雅黑" panose="020B0503020204020204" charset="-122"/>
                <a:ea typeface="微软雅黑" panose="020B0503020204020204" charset="-122"/>
              </a:rPr>
              <a:t>和</a:t>
            </a:r>
            <a:r>
              <a:rPr lang="zh-CN" altLang="en-US">
                <a:solidFill>
                  <a:schemeClr val="tx2">
                    <a:lumMod val="60000"/>
                    <a:lumOff val="40000"/>
                  </a:schemeClr>
                </a:solidFill>
                <a:latin typeface="微软雅黑" panose="020B0503020204020204" charset="-122"/>
                <a:ea typeface="微软雅黑" panose="020B0503020204020204" charset="-122"/>
              </a:rPr>
              <a:t>分类</a:t>
            </a:r>
            <a:r>
              <a:rPr lang="zh-CN" altLang="en-US">
                <a:latin typeface="微软雅黑" panose="020B0503020204020204" charset="-122"/>
                <a:ea typeface="微软雅黑" panose="020B0503020204020204" charset="-122"/>
              </a:rPr>
              <a:t>的应用上，不完全适用于</a:t>
            </a:r>
            <a:r>
              <a:rPr lang="zh-CN" altLang="en-US">
                <a:latin typeface="微软雅黑" panose="020B0503020204020204" charset="-122"/>
                <a:ea typeface="微软雅黑" panose="020B0503020204020204" charset="-122"/>
              </a:rPr>
              <a:t>红外产品。</a:t>
            </a:r>
            <a:endParaRPr lang="zh-CN" altLang="en-US">
              <a:latin typeface="微软雅黑" panose="020B0503020204020204" charset="-122"/>
              <a:ea typeface="微软雅黑" panose="020B0503020204020204" charset="-122"/>
            </a:endParaRPr>
          </a:p>
          <a:p>
            <a:pPr marL="285750" indent="-285750">
              <a:lnSpc>
                <a:spcPct val="125000"/>
              </a:lnSpc>
              <a:spcBef>
                <a:spcPts val="0"/>
              </a:spcBef>
              <a:spcAft>
                <a:spcPts val="0"/>
              </a:spcAft>
              <a:buFont typeface="Arial" panose="020B0604020202020204" pitchFamily="34" charset="0"/>
              <a:buChar char="•"/>
            </a:pPr>
            <a:r>
              <a:rPr lang="zh-CN" altLang="en-US">
                <a:latin typeface="微软雅黑" panose="020B0503020204020204" charset="-122"/>
                <a:ea typeface="微软雅黑" panose="020B0503020204020204" charset="-122"/>
              </a:rPr>
              <a:t>针对红外产品，需要进行</a:t>
            </a:r>
            <a:r>
              <a:rPr lang="zh-CN" altLang="en-US">
                <a:solidFill>
                  <a:schemeClr val="tx2">
                    <a:lumMod val="60000"/>
                    <a:lumOff val="40000"/>
                  </a:schemeClr>
                </a:solidFill>
                <a:latin typeface="微软雅黑" panose="020B0503020204020204" charset="-122"/>
                <a:ea typeface="微软雅黑" panose="020B0503020204020204" charset="-122"/>
              </a:rPr>
              <a:t>应用场景优化。</a:t>
            </a:r>
            <a:endParaRPr lang="zh-CN" altLang="en-US">
              <a:solidFill>
                <a:schemeClr val="tx2">
                  <a:lumMod val="60000"/>
                  <a:lumOff val="40000"/>
                </a:schemeClr>
              </a:solidFill>
              <a:latin typeface="微软雅黑" panose="020B0503020204020204" charset="-122"/>
              <a:ea typeface="微软雅黑" panose="020B050302020402020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流程</a:t>
            </a:r>
            <a:r>
              <a:rPr lang="zh-CN" sz="2800" spc="5" dirty="0" err="1">
                <a:latin typeface="微软雅黑" panose="020B0503020204020204" charset="-122"/>
                <a:ea typeface="微软雅黑" panose="020B0503020204020204" charset="-122"/>
                <a:cs typeface="微软雅黑" panose="020B0503020204020204" charset="-122"/>
              </a:rPr>
              <a:t>介绍</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207958698" name="图片 1"/>
          <p:cNvPicPr>
            <a:picLocks noChangeAspect="1"/>
          </p:cNvPicPr>
          <p:nvPr/>
        </p:nvPicPr>
        <p:blipFill rotWithShape="1">
          <a:blip r:embed="rId1">
            <a:extLst>
              <a:ext uri="{28A0092B-C50C-407E-A947-70E740481C1C}">
                <a14:useLocalDpi xmlns:a14="http://schemas.microsoft.com/office/drawing/2010/main" val="0"/>
              </a:ext>
            </a:extLst>
          </a:blip>
          <a:srcRect t="12021" b="4174"/>
          <a:stretch>
            <a:fillRect/>
          </a:stretch>
        </p:blipFill>
        <p:spPr bwMode="auto">
          <a:xfrm>
            <a:off x="1371600" y="914400"/>
            <a:ext cx="9090660" cy="1661795"/>
          </a:xfrm>
          <a:prstGeom prst="rect">
            <a:avLst/>
          </a:prstGeom>
          <a:ln>
            <a:noFill/>
          </a:ln>
        </p:spPr>
      </p:pic>
      <p:sp>
        <p:nvSpPr>
          <p:cNvPr id="4" name="文本框 3"/>
          <p:cNvSpPr txBox="1"/>
          <p:nvPr/>
        </p:nvSpPr>
        <p:spPr>
          <a:xfrm>
            <a:off x="1031875" y="2809875"/>
            <a:ext cx="10128885" cy="2416175"/>
          </a:xfrm>
          <a:prstGeom prst="rect">
            <a:avLst/>
          </a:prstGeom>
          <a:noFill/>
        </p:spPr>
        <p:txBody>
          <a:bodyPr wrap="square" rtlCol="0" anchor="t">
            <a:spAutoFit/>
          </a:bodyPr>
          <a:p>
            <a:pPr>
              <a:lnSpc>
                <a:spcPct val="120000"/>
              </a:lnSpc>
              <a:spcBef>
                <a:spcPts val="0"/>
              </a:spcBef>
              <a:spcAft>
                <a:spcPts val="0"/>
              </a:spcAft>
            </a:pPr>
            <a:r>
              <a:rPr lang="zh-CN" altLang="en-US" b="1">
                <a:latin typeface="微软雅黑" panose="020B0503020204020204" charset="-122"/>
                <a:ea typeface="微软雅黑" panose="020B0503020204020204" charset="-122"/>
                <a:cs typeface="微软雅黑" panose="020B0503020204020204" charset="-122"/>
              </a:rPr>
              <a:t>数据准备</a:t>
            </a:r>
            <a:r>
              <a:rPr lang="zh-CN" altLang="en-US">
                <a:latin typeface="微软雅黑" panose="020B0503020204020204" charset="-122"/>
                <a:ea typeface="微软雅黑" panose="020B0503020204020204" charset="-122"/>
                <a:cs typeface="微软雅黑" panose="020B0503020204020204" charset="-122"/>
              </a:rPr>
              <a:t>： 通过摄像机采集符合模型训练要求的用于模型训练的原始图片或视频数据。</a:t>
            </a:r>
            <a:endParaRPr lang="zh-CN" altLang="en-US">
              <a:latin typeface="微软雅黑" panose="020B0503020204020204" charset="-122"/>
              <a:ea typeface="微软雅黑" panose="020B0503020204020204" charset="-122"/>
              <a:cs typeface="微软雅黑" panose="020B0503020204020204" charset="-122"/>
            </a:endParaRPr>
          </a:p>
          <a:p>
            <a:pPr>
              <a:lnSpc>
                <a:spcPct val="120000"/>
              </a:lnSpc>
              <a:spcBef>
                <a:spcPts val="0"/>
              </a:spcBef>
              <a:spcAft>
                <a:spcPts val="0"/>
              </a:spcAft>
            </a:pPr>
            <a:r>
              <a:rPr lang="zh-CN" altLang="en-US" b="1">
                <a:latin typeface="微软雅黑" panose="020B0503020204020204" charset="-122"/>
                <a:ea typeface="微软雅黑" panose="020B0503020204020204" charset="-122"/>
                <a:cs typeface="微软雅黑" panose="020B0503020204020204" charset="-122"/>
              </a:rPr>
              <a:t>数据标注：</a:t>
            </a:r>
            <a:r>
              <a:rPr lang="zh-CN" altLang="en-US">
                <a:latin typeface="微软雅黑" panose="020B0503020204020204" charset="-122"/>
                <a:ea typeface="微软雅黑" panose="020B0503020204020204" charset="-122"/>
                <a:cs typeface="微软雅黑" panose="020B0503020204020204" charset="-122"/>
              </a:rPr>
              <a:t> 对于图片分类任务，为图片素材</a:t>
            </a:r>
            <a:r>
              <a:rPr lang="zh-CN" altLang="en-US">
                <a:solidFill>
                  <a:schemeClr val="tx2">
                    <a:lumMod val="60000"/>
                    <a:lumOff val="40000"/>
                  </a:schemeClr>
                </a:solidFill>
                <a:latin typeface="微软雅黑" panose="020B0503020204020204" charset="-122"/>
                <a:ea typeface="微软雅黑" panose="020B0503020204020204" charset="-122"/>
                <a:cs typeface="微软雅黑" panose="020B0503020204020204" charset="-122"/>
              </a:rPr>
              <a:t>创建分类</a:t>
            </a:r>
            <a:r>
              <a:rPr lang="zh-CN" altLang="en-US">
                <a:latin typeface="微软雅黑" panose="020B0503020204020204" charset="-122"/>
                <a:ea typeface="微软雅黑" panose="020B0503020204020204" charset="-122"/>
                <a:cs typeface="微软雅黑" panose="020B0503020204020204" charset="-122"/>
              </a:rPr>
              <a:t>；对于物体检测任务，通过标注工具对图片中的</a:t>
            </a:r>
            <a:r>
              <a:rPr lang="zh-CN" altLang="en-US">
                <a:solidFill>
                  <a:schemeClr val="tx2">
                    <a:lumMod val="60000"/>
                    <a:lumOff val="40000"/>
                  </a:schemeClr>
                </a:solidFill>
                <a:latin typeface="微软雅黑" panose="020B0503020204020204" charset="-122"/>
                <a:ea typeface="微软雅黑" panose="020B0503020204020204" charset="-122"/>
                <a:cs typeface="微软雅黑" panose="020B0503020204020204" charset="-122"/>
              </a:rPr>
              <a:t>目标物体进行框选和标记</a:t>
            </a:r>
            <a:r>
              <a:rPr lang="zh-CN" altLang="en-US">
                <a:latin typeface="微软雅黑" panose="020B0503020204020204" charset="-122"/>
                <a:ea typeface="微软雅黑" panose="020B0503020204020204" charset="-122"/>
                <a:cs typeface="微软雅黑" panose="020B0503020204020204" charset="-122"/>
              </a:rPr>
              <a:t>；</a:t>
            </a:r>
            <a:endParaRPr lang="zh-CN" altLang="en-US">
              <a:latin typeface="微软雅黑" panose="020B0503020204020204" charset="-122"/>
              <a:ea typeface="微软雅黑" panose="020B0503020204020204" charset="-122"/>
              <a:cs typeface="微软雅黑" panose="020B0503020204020204" charset="-122"/>
            </a:endParaRPr>
          </a:p>
          <a:p>
            <a:pPr>
              <a:lnSpc>
                <a:spcPct val="120000"/>
              </a:lnSpc>
              <a:spcBef>
                <a:spcPts val="0"/>
              </a:spcBef>
              <a:spcAft>
                <a:spcPts val="0"/>
              </a:spcAft>
            </a:pPr>
            <a:r>
              <a:rPr lang="zh-CN" altLang="en-US" b="1">
                <a:latin typeface="微软雅黑" panose="020B0503020204020204" charset="-122"/>
                <a:ea typeface="微软雅黑" panose="020B0503020204020204" charset="-122"/>
                <a:cs typeface="微软雅黑" panose="020B0503020204020204" charset="-122"/>
              </a:rPr>
              <a:t>模型训练：</a:t>
            </a:r>
            <a:r>
              <a:rPr lang="zh-CN" altLang="en-US">
                <a:latin typeface="微软雅黑" panose="020B0503020204020204" charset="-122"/>
                <a:ea typeface="微软雅黑" panose="020B0503020204020204" charset="-122"/>
                <a:cs typeface="微软雅黑" panose="020B0503020204020204" charset="-122"/>
              </a:rPr>
              <a:t> 创建训练任务，将标注完成的图片导入训练任务，进行自动化模型训练；</a:t>
            </a:r>
            <a:endParaRPr lang="zh-CN" altLang="en-US">
              <a:latin typeface="微软雅黑" panose="020B0503020204020204" charset="-122"/>
              <a:ea typeface="微软雅黑" panose="020B0503020204020204" charset="-122"/>
              <a:cs typeface="微软雅黑" panose="020B0503020204020204" charset="-122"/>
            </a:endParaRPr>
          </a:p>
          <a:p>
            <a:pPr>
              <a:lnSpc>
                <a:spcPct val="120000"/>
              </a:lnSpc>
              <a:spcBef>
                <a:spcPts val="0"/>
              </a:spcBef>
              <a:spcAft>
                <a:spcPts val="0"/>
              </a:spcAft>
            </a:pPr>
            <a:r>
              <a:rPr lang="zh-CN" altLang="en-US" b="1">
                <a:latin typeface="微软雅黑" panose="020B0503020204020204" charset="-122"/>
                <a:ea typeface="微软雅黑" panose="020B0503020204020204" charset="-122"/>
                <a:cs typeface="微软雅黑" panose="020B0503020204020204" charset="-122"/>
              </a:rPr>
              <a:t>模型校验：</a:t>
            </a:r>
            <a:r>
              <a:rPr lang="zh-CN" altLang="en-US">
                <a:latin typeface="微软雅黑" panose="020B0503020204020204" charset="-122"/>
                <a:ea typeface="微软雅黑" panose="020B0503020204020204" charset="-122"/>
                <a:cs typeface="微软雅黑" panose="020B0503020204020204" charset="-122"/>
              </a:rPr>
              <a:t> 导入用于校验的图片素材对训练生成的模型进行初步校验，校验完成后可进行模型发布；</a:t>
            </a:r>
            <a:endParaRPr lang="zh-CN" altLang="en-US">
              <a:latin typeface="微软雅黑" panose="020B0503020204020204" charset="-122"/>
              <a:ea typeface="微软雅黑" panose="020B0503020204020204" charset="-122"/>
              <a:cs typeface="微软雅黑" panose="020B0503020204020204" charset="-122"/>
            </a:endParaRPr>
          </a:p>
          <a:p>
            <a:pPr>
              <a:lnSpc>
                <a:spcPct val="120000"/>
              </a:lnSpc>
              <a:spcBef>
                <a:spcPts val="0"/>
              </a:spcBef>
              <a:spcAft>
                <a:spcPts val="0"/>
              </a:spcAft>
            </a:pPr>
            <a:r>
              <a:rPr lang="zh-CN" altLang="en-US" b="1">
                <a:latin typeface="微软雅黑" panose="020B0503020204020204" charset="-122"/>
                <a:ea typeface="微软雅黑" panose="020B0503020204020204" charset="-122"/>
                <a:cs typeface="微软雅黑" panose="020B0503020204020204" charset="-122"/>
              </a:rPr>
              <a:t>模型发布</a:t>
            </a:r>
            <a:r>
              <a:rPr lang="zh-CN" altLang="en-US">
                <a:latin typeface="微软雅黑" panose="020B0503020204020204" charset="-122"/>
                <a:ea typeface="微软雅黑" panose="020B0503020204020204" charset="-122"/>
                <a:cs typeface="微软雅黑" panose="020B0503020204020204" charset="-122"/>
              </a:rPr>
              <a:t>： 可将校验完成的模型</a:t>
            </a:r>
            <a:r>
              <a:rPr lang="zh-CN" altLang="en-US">
                <a:solidFill>
                  <a:schemeClr val="tx2">
                    <a:lumMod val="60000"/>
                    <a:lumOff val="40000"/>
                  </a:schemeClr>
                </a:solidFill>
                <a:latin typeface="微软雅黑" panose="020B0503020204020204" charset="-122"/>
                <a:ea typeface="微软雅黑" panose="020B0503020204020204" charset="-122"/>
                <a:cs typeface="微软雅黑" panose="020B0503020204020204" charset="-122"/>
              </a:rPr>
              <a:t>发布为云端API</a:t>
            </a:r>
            <a:r>
              <a:rPr lang="zh-CN" altLang="en-US">
                <a:latin typeface="微软雅黑" panose="020B0503020204020204" charset="-122"/>
                <a:ea typeface="微软雅黑" panose="020B0503020204020204" charset="-122"/>
                <a:cs typeface="微软雅黑" panose="020B0503020204020204" charset="-122"/>
              </a:rPr>
              <a:t>，生成云端推理服务；或</a:t>
            </a:r>
            <a:r>
              <a:rPr lang="zh-CN" altLang="en-US">
                <a:solidFill>
                  <a:schemeClr val="tx2">
                    <a:lumMod val="60000"/>
                    <a:lumOff val="40000"/>
                  </a:schemeClr>
                </a:solidFill>
                <a:latin typeface="微软雅黑" panose="020B0503020204020204" charset="-122"/>
                <a:ea typeface="微软雅黑" panose="020B0503020204020204" charset="-122"/>
                <a:cs typeface="微软雅黑" panose="020B0503020204020204" charset="-122"/>
              </a:rPr>
              <a:t>下载模型并导入AI模型管理组件</a:t>
            </a:r>
            <a:r>
              <a:rPr lang="zh-CN" altLang="en-US">
                <a:latin typeface="微软雅黑" panose="020B0503020204020204" charset="-122"/>
                <a:ea typeface="微软雅黑" panose="020B0503020204020204" charset="-122"/>
                <a:cs typeface="微软雅黑" panose="020B0503020204020204" charset="-122"/>
              </a:rPr>
              <a:t>，实现边缘推理。</a:t>
            </a:r>
            <a:endParaRPr lang="zh-CN" altLang="en-US">
              <a:latin typeface="微软雅黑" panose="020B0503020204020204" charset="-122"/>
              <a:ea typeface="微软雅黑" panose="020B0503020204020204" charset="-122"/>
              <a:cs typeface="微软雅黑" panose="020B0503020204020204" charset="-122"/>
            </a:endParaRPr>
          </a:p>
        </p:txBody>
      </p:sp>
      <p:sp>
        <p:nvSpPr>
          <p:cNvPr id="6" name="文本框 5"/>
          <p:cNvSpPr txBox="1"/>
          <p:nvPr/>
        </p:nvSpPr>
        <p:spPr>
          <a:xfrm>
            <a:off x="1066800" y="5334000"/>
            <a:ext cx="10152380" cy="1087755"/>
          </a:xfrm>
          <a:prstGeom prst="rect">
            <a:avLst/>
          </a:prstGeom>
          <a:noFill/>
        </p:spPr>
        <p:txBody>
          <a:bodyPr wrap="square" rtlCol="0" anchor="t">
            <a:spAutoFit/>
          </a:bodyPr>
          <a:p>
            <a:pPr>
              <a:lnSpc>
                <a:spcPct val="120000"/>
              </a:lnSpc>
              <a:spcBef>
                <a:spcPts val="0"/>
              </a:spcBef>
              <a:spcAft>
                <a:spcPts val="0"/>
              </a:spcAft>
            </a:pPr>
            <a:r>
              <a:rPr lang="zh-CN" altLang="en-US">
                <a:latin typeface="微软雅黑" panose="020B0503020204020204" charset="-122"/>
                <a:ea typeface="微软雅黑" panose="020B0503020204020204" charset="-122"/>
                <a:cs typeface="微软雅黑" panose="020B0503020204020204" charset="-122"/>
              </a:rPr>
              <a:t>分为包含数据服务，模型服务两大功能模块：</a:t>
            </a:r>
            <a:endParaRPr lang="zh-CN" altLang="en-US">
              <a:latin typeface="微软雅黑" panose="020B0503020204020204" charset="-122"/>
              <a:ea typeface="微软雅黑" panose="020B0503020204020204" charset="-122"/>
              <a:cs typeface="微软雅黑" panose="020B0503020204020204" charset="-122"/>
            </a:endParaRPr>
          </a:p>
          <a:p>
            <a:pPr marL="285750" indent="-285750">
              <a:lnSpc>
                <a:spcPct val="120000"/>
              </a:lnSpc>
              <a:spcBef>
                <a:spcPts val="0"/>
              </a:spcBef>
              <a:spcAft>
                <a:spcPts val="0"/>
              </a:spcAft>
              <a:buFont typeface="Wingdings" panose="05000000000000000000" charset="0"/>
              <a:buChar char="l"/>
            </a:pPr>
            <a:r>
              <a:rPr lang="zh-CN" altLang="en-US">
                <a:latin typeface="微软雅黑" panose="020B0503020204020204" charset="-122"/>
                <a:ea typeface="微软雅黑" panose="020B0503020204020204" charset="-122"/>
                <a:cs typeface="微软雅黑" panose="020B0503020204020204" charset="-122"/>
              </a:rPr>
              <a:t>数据服务：数据总览、数据预处理、数据标注、数据诊断、数据扩充、</a:t>
            </a:r>
            <a:r>
              <a:rPr lang="zh-CN" altLang="en-US">
                <a:latin typeface="微软雅黑" panose="020B0503020204020204" charset="-122"/>
                <a:ea typeface="微软雅黑" panose="020B0503020204020204" charset="-122"/>
                <a:cs typeface="微软雅黑" panose="020B0503020204020204" charset="-122"/>
              </a:rPr>
              <a:t>云端回传等功能</a:t>
            </a:r>
            <a:endParaRPr lang="zh-CN" altLang="en-US">
              <a:latin typeface="微软雅黑" panose="020B0503020204020204" charset="-122"/>
              <a:ea typeface="微软雅黑" panose="020B0503020204020204" charset="-122"/>
              <a:cs typeface="微软雅黑" panose="020B0503020204020204" charset="-122"/>
            </a:endParaRPr>
          </a:p>
          <a:p>
            <a:pPr marL="285750" indent="-285750">
              <a:lnSpc>
                <a:spcPct val="120000"/>
              </a:lnSpc>
              <a:spcBef>
                <a:spcPts val="0"/>
              </a:spcBef>
              <a:spcAft>
                <a:spcPts val="0"/>
              </a:spcAft>
              <a:buFont typeface="Wingdings" panose="05000000000000000000" charset="0"/>
              <a:buChar char="l"/>
            </a:pPr>
            <a:r>
              <a:rPr lang="zh-CN" altLang="en-US">
                <a:latin typeface="微软雅黑" panose="020B0503020204020204" charset="-122"/>
                <a:ea typeface="微软雅黑" panose="020B0503020204020204" charset="-122"/>
                <a:cs typeface="微软雅黑" panose="020B0503020204020204" charset="-122"/>
              </a:rPr>
              <a:t>模型服务：模型管理、模型训练，模型测试、模型下发等功能。</a:t>
            </a:r>
            <a:endParaRPr lang="zh-CN" altLang="en-US">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1"/>
          <a:srcRect b="21733"/>
          <a:stretch>
            <a:fillRect/>
          </a:stretch>
        </p:blipFill>
        <p:spPr>
          <a:xfrm>
            <a:off x="762000" y="1066800"/>
            <a:ext cx="10911840" cy="5337810"/>
          </a:xfrm>
          <a:prstGeom prst="rect">
            <a:avLst/>
          </a:prstGeom>
        </p:spPr>
      </p:pic>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数据服务</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sp>
        <p:nvSpPr>
          <p:cNvPr id="10" name="矩形 9"/>
          <p:cNvSpPr/>
          <p:nvPr/>
        </p:nvSpPr>
        <p:spPr>
          <a:xfrm>
            <a:off x="2590800" y="2514600"/>
            <a:ext cx="8920480" cy="19754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创建</a:t>
            </a:r>
            <a:r>
              <a:rPr lang="zh-CN" sz="2800" spc="5" dirty="0" err="1">
                <a:latin typeface="微软雅黑" panose="020B0503020204020204" charset="-122"/>
                <a:ea typeface="微软雅黑" panose="020B0503020204020204" charset="-122"/>
                <a:cs typeface="微软雅黑" panose="020B0503020204020204" charset="-122"/>
              </a:rPr>
              <a:t>数据集</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1476971934" name="图片 1"/>
          <p:cNvPicPr>
            <a:picLocks noChangeAspect="1"/>
          </p:cNvPicPr>
          <p:nvPr/>
        </p:nvPicPr>
        <p:blipFill>
          <a:blip r:embed="rId1"/>
          <a:srcRect l="26246" t="20147" r="25949" b="19414"/>
          <a:stretch>
            <a:fillRect/>
          </a:stretch>
        </p:blipFill>
        <p:spPr>
          <a:xfrm>
            <a:off x="6248400" y="2924810"/>
            <a:ext cx="4940935" cy="3197225"/>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pic>
        <p:nvPicPr>
          <p:cNvPr id="4" name="图片 3"/>
          <p:cNvPicPr>
            <a:picLocks noChangeAspect="1"/>
          </p:cNvPicPr>
          <p:nvPr/>
        </p:nvPicPr>
        <p:blipFill>
          <a:blip r:embed="rId2"/>
          <a:srcRect t="6817"/>
          <a:stretch>
            <a:fillRect/>
          </a:stretch>
        </p:blipFill>
        <p:spPr>
          <a:xfrm>
            <a:off x="1264285" y="1017270"/>
            <a:ext cx="10001250" cy="1570990"/>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pic>
        <p:nvPicPr>
          <p:cNvPr id="607261660" name="图片 1"/>
          <p:cNvPicPr>
            <a:picLocks noChangeAspect="1"/>
          </p:cNvPicPr>
          <p:nvPr/>
        </p:nvPicPr>
        <p:blipFill>
          <a:blip r:embed="rId3"/>
          <a:srcRect l="34449" t="12037" r="33734" b="11061"/>
          <a:stretch>
            <a:fillRect/>
          </a:stretch>
        </p:blipFill>
        <p:spPr>
          <a:xfrm>
            <a:off x="1945005" y="2133600"/>
            <a:ext cx="3674745" cy="4612640"/>
          </a:xfrm>
          <a:prstGeom prst="rect">
            <a:avLst/>
          </a:prstGeom>
          <a:ln w="15875" cmpd="sng">
            <a:solidFill>
              <a:schemeClr val="accent1">
                <a:lumMod val="20000"/>
                <a:lumOff val="80000"/>
              </a:schemeClr>
            </a:solidFill>
            <a:prstDash val="solid"/>
          </a:ln>
          <a:effectLst>
            <a:outerShdw blurRad="50800" dist="38100" dir="2700000" algn="tl" rotWithShape="0">
              <a:prstClr val="black">
                <a:alpha val="40000"/>
              </a:prstClr>
            </a:outerShdw>
          </a:effectLst>
        </p:spPr>
      </p:pic>
      <p:sp>
        <p:nvSpPr>
          <p:cNvPr id="5" name="文本框 4"/>
          <p:cNvSpPr txBox="1"/>
          <p:nvPr/>
        </p:nvSpPr>
        <p:spPr>
          <a:xfrm>
            <a:off x="10475595" y="1787525"/>
            <a:ext cx="344805" cy="398780"/>
          </a:xfrm>
          <a:prstGeom prst="rect">
            <a:avLst/>
          </a:prstGeom>
          <a:noFill/>
        </p:spPr>
        <p:txBody>
          <a:bodyPr wrap="square" rtlCol="0">
            <a:spAutoFit/>
          </a:bodyPr>
          <a:p>
            <a:r>
              <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rPr>
              <a:t>1</a:t>
            </a:r>
            <a:endPar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endParaRPr>
          </a:p>
        </p:txBody>
      </p:sp>
      <p:sp>
        <p:nvSpPr>
          <p:cNvPr id="6" name="文本框 5"/>
          <p:cNvSpPr txBox="1"/>
          <p:nvPr/>
        </p:nvSpPr>
        <p:spPr>
          <a:xfrm>
            <a:off x="1600200" y="5334000"/>
            <a:ext cx="344805" cy="398780"/>
          </a:xfrm>
          <a:prstGeom prst="rect">
            <a:avLst/>
          </a:prstGeom>
          <a:noFill/>
        </p:spPr>
        <p:txBody>
          <a:bodyPr wrap="square" rtlCol="0">
            <a:spAutoFit/>
          </a:bodyPr>
          <a:p>
            <a:r>
              <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rPr>
              <a:t>2</a:t>
            </a:r>
            <a:endPar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endParaRPr>
          </a:p>
        </p:txBody>
      </p:sp>
      <p:sp>
        <p:nvSpPr>
          <p:cNvPr id="10" name="文本框 9"/>
          <p:cNvSpPr txBox="1"/>
          <p:nvPr/>
        </p:nvSpPr>
        <p:spPr>
          <a:xfrm>
            <a:off x="10287000" y="5334000"/>
            <a:ext cx="344805" cy="398780"/>
          </a:xfrm>
          <a:prstGeom prst="rect">
            <a:avLst/>
          </a:prstGeom>
          <a:noFill/>
        </p:spPr>
        <p:txBody>
          <a:bodyPr wrap="square" rtlCol="0">
            <a:spAutoFit/>
          </a:bodyPr>
          <a:p>
            <a:r>
              <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rPr>
              <a:t>3</a:t>
            </a:r>
            <a:endParaRPr lang="en-US" altLang="zh-CN" sz="200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数据标注</a:t>
            </a:r>
            <a:endParaRPr lang="zh-CN" sz="2800"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pic>
        <p:nvPicPr>
          <p:cNvPr id="1336481567" name="图片 1"/>
          <p:cNvPicPr>
            <a:picLocks noChangeAspect="1"/>
          </p:cNvPicPr>
          <p:nvPr/>
        </p:nvPicPr>
        <p:blipFill>
          <a:blip r:embed="rId1"/>
          <a:stretch>
            <a:fillRect/>
          </a:stretch>
        </p:blipFill>
        <p:spPr>
          <a:xfrm>
            <a:off x="645795" y="1524000"/>
            <a:ext cx="9159240" cy="4688205"/>
          </a:xfrm>
          <a:prstGeom prst="rect">
            <a:avLst/>
          </a:prstGeom>
          <a:solidFill>
            <a:schemeClr val="accent2"/>
          </a:solidFill>
        </p:spPr>
      </p:pic>
      <p:sp>
        <p:nvSpPr>
          <p:cNvPr id="4" name="矩形 3"/>
          <p:cNvSpPr/>
          <p:nvPr/>
        </p:nvSpPr>
        <p:spPr>
          <a:xfrm>
            <a:off x="3657600" y="2209800"/>
            <a:ext cx="3276600" cy="1981200"/>
          </a:xfrm>
          <a:prstGeom prst="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5" name="文本框 4"/>
          <p:cNvSpPr txBox="1"/>
          <p:nvPr/>
        </p:nvSpPr>
        <p:spPr>
          <a:xfrm>
            <a:off x="762000" y="1032510"/>
            <a:ext cx="5715000" cy="645160"/>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在线标注</a:t>
            </a:r>
            <a:r>
              <a:rPr lang="zh-CN" altLang="en-US">
                <a:latin typeface="微软雅黑" panose="020B0503020204020204" charset="-122"/>
                <a:ea typeface="微软雅黑" panose="020B0503020204020204" charset="-122"/>
              </a:rPr>
              <a:t>，即用户手动标注，标注后无需</a:t>
            </a:r>
            <a:r>
              <a:rPr lang="zh-CN" altLang="en-US">
                <a:latin typeface="微软雅黑" panose="020B0503020204020204" charset="-122"/>
                <a:ea typeface="微软雅黑" panose="020B0503020204020204" charset="-122"/>
              </a:rPr>
              <a:t>确认</a:t>
            </a:r>
            <a:endParaRPr lang="zh-CN" altLang="en-US">
              <a:latin typeface="微软雅黑" panose="020B0503020204020204" charset="-122"/>
              <a:ea typeface="微软雅黑" panose="020B0503020204020204" charset="-122"/>
            </a:endParaRPr>
          </a:p>
          <a:p>
            <a:endParaRPr lang="zh-CN" altLang="en-US">
              <a:latin typeface="微软雅黑" panose="020B0503020204020204" charset="-122"/>
              <a:ea typeface="微软雅黑" panose="020B0503020204020204" charset="-122"/>
            </a:endParaRPr>
          </a:p>
        </p:txBody>
      </p:sp>
      <p:sp>
        <p:nvSpPr>
          <p:cNvPr id="10" name="矩形 9"/>
          <p:cNvSpPr/>
          <p:nvPr/>
        </p:nvSpPr>
        <p:spPr>
          <a:xfrm>
            <a:off x="3587115" y="1752600"/>
            <a:ext cx="3270885" cy="217170"/>
          </a:xfrm>
          <a:prstGeom prst="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11" name="文本框 10"/>
          <p:cNvSpPr txBox="1"/>
          <p:nvPr/>
        </p:nvSpPr>
        <p:spPr>
          <a:xfrm>
            <a:off x="9906000" y="2759710"/>
            <a:ext cx="2186305" cy="1337945"/>
          </a:xfrm>
          <a:prstGeom prst="rect">
            <a:avLst/>
          </a:prstGeom>
          <a:noFill/>
        </p:spPr>
        <p:txBody>
          <a:bodyPr wrap="square" rtlCol="0">
            <a:spAutoFit/>
          </a:bodyPr>
          <a:p>
            <a:pPr marL="285750" indent="-285750">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rPr>
              <a:t>训练要求提示</a:t>
            </a:r>
            <a:endParaRPr lang="zh-CN" altLang="en-US">
              <a:latin typeface="微软雅黑" panose="020B0503020204020204" charset="-122"/>
              <a:ea typeface="微软雅黑" panose="020B0503020204020204" charset="-122"/>
            </a:endParaRPr>
          </a:p>
          <a:p>
            <a:pPr marL="285750" indent="-285750">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rPr>
              <a:t>快捷</a:t>
            </a:r>
            <a:r>
              <a:rPr lang="zh-CN" altLang="en-US">
                <a:latin typeface="微软雅黑" panose="020B0503020204020204" charset="-122"/>
                <a:ea typeface="微软雅黑" panose="020B0503020204020204" charset="-122"/>
              </a:rPr>
              <a:t>建</a:t>
            </a:r>
            <a:endParaRPr lang="zh-CN" altLang="en-US">
              <a:latin typeface="微软雅黑" panose="020B0503020204020204" charset="-122"/>
              <a:ea typeface="微软雅黑" panose="020B0503020204020204" charset="-122"/>
            </a:endParaRPr>
          </a:p>
          <a:p>
            <a:pPr marL="285750" indent="-285750">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rPr>
              <a:t>继承上一个</a:t>
            </a:r>
            <a:r>
              <a:rPr lang="zh-CN" altLang="en-US">
                <a:latin typeface="微软雅黑" panose="020B0503020204020204" charset="-122"/>
                <a:ea typeface="微软雅黑" panose="020B0503020204020204" charset="-122"/>
              </a:rPr>
              <a:t>标签</a:t>
            </a:r>
            <a:endParaRPr lang="zh-CN" altLang="en-US">
              <a:latin typeface="微软雅黑" panose="020B0503020204020204" charset="-122"/>
              <a:ea typeface="微软雅黑" panose="020B050302020402020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5649" y="236600"/>
            <a:ext cx="3921151" cy="443865"/>
          </a:xfrm>
          <a:prstGeom prst="rect">
            <a:avLst/>
          </a:prstGeom>
        </p:spPr>
        <p:txBody>
          <a:bodyPr vert="horz" wrap="square" lIns="0" tIns="13335" rIns="0" bIns="0" rtlCol="0">
            <a:spAutoFit/>
          </a:bodyPr>
          <a:lstStyle/>
          <a:p>
            <a:pPr marL="12700">
              <a:lnSpc>
                <a:spcPct val="100000"/>
              </a:lnSpc>
              <a:spcBef>
                <a:spcPts val="105"/>
              </a:spcBef>
            </a:pPr>
            <a:r>
              <a:rPr lang="zh-CN" sz="2800" spc="5" dirty="0" err="1">
                <a:latin typeface="微软雅黑" panose="020B0503020204020204" charset="-122"/>
                <a:ea typeface="微软雅黑" panose="020B0503020204020204" charset="-122"/>
                <a:cs typeface="微软雅黑" panose="020B0503020204020204" charset="-122"/>
              </a:rPr>
              <a:t>数据标注✷</a:t>
            </a:r>
            <a:endParaRPr lang="zh-CN" altLang="zh-CN" sz="2800" b="1" spc="5" dirty="0" err="1">
              <a:latin typeface="微软雅黑" panose="020B0503020204020204" charset="-122"/>
              <a:ea typeface="微软雅黑" panose="020B0503020204020204" charset="-122"/>
              <a:cs typeface="微软雅黑" panose="020B0503020204020204" charset="-122"/>
            </a:endParaRPr>
          </a:p>
        </p:txBody>
      </p:sp>
      <p:sp>
        <p:nvSpPr>
          <p:cNvPr id="3" name="object 3"/>
          <p:cNvSpPr/>
          <p:nvPr/>
        </p:nvSpPr>
        <p:spPr>
          <a:xfrm>
            <a:off x="381000" y="301752"/>
            <a:ext cx="439420" cy="439420"/>
          </a:xfrm>
          <a:custGeom>
            <a:avLst/>
            <a:gdLst/>
            <a:ahLst/>
            <a:cxnLst/>
            <a:rect l="l" t="t" r="r" b="b"/>
            <a:pathLst>
              <a:path w="439419" h="439420">
                <a:moveTo>
                  <a:pt x="219456" y="0"/>
                </a:moveTo>
                <a:lnTo>
                  <a:pt x="175229" y="4460"/>
                </a:lnTo>
                <a:lnTo>
                  <a:pt x="134036" y="17252"/>
                </a:lnTo>
                <a:lnTo>
                  <a:pt x="96758" y="37491"/>
                </a:lnTo>
                <a:lnTo>
                  <a:pt x="64279" y="64293"/>
                </a:lnTo>
                <a:lnTo>
                  <a:pt x="37481" y="96775"/>
                </a:lnTo>
                <a:lnTo>
                  <a:pt x="17246" y="134052"/>
                </a:lnTo>
                <a:lnTo>
                  <a:pt x="4458" y="175240"/>
                </a:lnTo>
                <a:lnTo>
                  <a:pt x="0" y="219456"/>
                </a:lnTo>
                <a:lnTo>
                  <a:pt x="4458" y="263671"/>
                </a:lnTo>
                <a:lnTo>
                  <a:pt x="17246" y="304859"/>
                </a:lnTo>
                <a:lnTo>
                  <a:pt x="37481" y="342136"/>
                </a:lnTo>
                <a:lnTo>
                  <a:pt x="64279" y="374618"/>
                </a:lnTo>
                <a:lnTo>
                  <a:pt x="96758" y="401420"/>
                </a:lnTo>
                <a:lnTo>
                  <a:pt x="134036" y="421659"/>
                </a:lnTo>
                <a:lnTo>
                  <a:pt x="175229" y="434451"/>
                </a:lnTo>
                <a:lnTo>
                  <a:pt x="219456" y="438912"/>
                </a:lnTo>
                <a:lnTo>
                  <a:pt x="263682" y="434451"/>
                </a:lnTo>
                <a:lnTo>
                  <a:pt x="304875" y="421659"/>
                </a:lnTo>
                <a:lnTo>
                  <a:pt x="342153" y="401420"/>
                </a:lnTo>
                <a:lnTo>
                  <a:pt x="374632" y="374618"/>
                </a:lnTo>
                <a:lnTo>
                  <a:pt x="401430" y="342136"/>
                </a:lnTo>
                <a:lnTo>
                  <a:pt x="421665" y="304859"/>
                </a:lnTo>
                <a:lnTo>
                  <a:pt x="434453" y="263671"/>
                </a:lnTo>
                <a:lnTo>
                  <a:pt x="438912" y="219456"/>
                </a:lnTo>
                <a:lnTo>
                  <a:pt x="434453" y="175240"/>
                </a:lnTo>
                <a:lnTo>
                  <a:pt x="421665" y="134052"/>
                </a:lnTo>
                <a:lnTo>
                  <a:pt x="401430" y="96775"/>
                </a:lnTo>
                <a:lnTo>
                  <a:pt x="374632" y="64293"/>
                </a:lnTo>
                <a:lnTo>
                  <a:pt x="342153" y="37491"/>
                </a:lnTo>
                <a:lnTo>
                  <a:pt x="304875" y="17252"/>
                </a:lnTo>
                <a:lnTo>
                  <a:pt x="263682" y="4460"/>
                </a:lnTo>
                <a:lnTo>
                  <a:pt x="219456" y="0"/>
                </a:lnTo>
                <a:close/>
              </a:path>
            </a:pathLst>
          </a:custGeom>
          <a:solidFill>
            <a:srgbClr val="C00000"/>
          </a:solidFill>
        </p:spPr>
        <p:txBody>
          <a:bodyPr wrap="square" lIns="0" tIns="0" rIns="0" bIns="0" rtlCol="0"/>
          <a:lstStyle/>
          <a:p/>
        </p:txBody>
      </p:sp>
      <p:grpSp>
        <p:nvGrpSpPr>
          <p:cNvPr id="7" name="object 4"/>
          <p:cNvGrpSpPr/>
          <p:nvPr/>
        </p:nvGrpSpPr>
        <p:grpSpPr>
          <a:xfrm>
            <a:off x="1027175" y="740663"/>
            <a:ext cx="5677535" cy="45720"/>
            <a:chOff x="1027175" y="740663"/>
            <a:chExt cx="5677535" cy="45720"/>
          </a:xfrm>
        </p:grpSpPr>
        <p:sp>
          <p:nvSpPr>
            <p:cNvPr id="8" name="object 5"/>
            <p:cNvSpPr/>
            <p:nvPr/>
          </p:nvSpPr>
          <p:spPr>
            <a:xfrm>
              <a:off x="1027175" y="740663"/>
              <a:ext cx="722630" cy="45720"/>
            </a:xfrm>
            <a:custGeom>
              <a:avLst/>
              <a:gdLst/>
              <a:ahLst/>
              <a:cxnLst/>
              <a:rect l="l" t="t" r="r" b="b"/>
              <a:pathLst>
                <a:path w="722630" h="45720">
                  <a:moveTo>
                    <a:pt x="722376" y="0"/>
                  </a:moveTo>
                  <a:lnTo>
                    <a:pt x="0" y="0"/>
                  </a:lnTo>
                  <a:lnTo>
                    <a:pt x="0" y="45720"/>
                  </a:lnTo>
                  <a:lnTo>
                    <a:pt x="722376" y="45720"/>
                  </a:lnTo>
                  <a:lnTo>
                    <a:pt x="722376" y="0"/>
                  </a:lnTo>
                  <a:close/>
                </a:path>
              </a:pathLst>
            </a:custGeom>
            <a:solidFill>
              <a:srgbClr val="C00000"/>
            </a:solidFill>
          </p:spPr>
          <p:txBody>
            <a:bodyPr wrap="square" lIns="0" tIns="0" rIns="0" bIns="0" rtlCol="0"/>
            <a:lstStyle/>
            <a:p/>
          </p:txBody>
        </p:sp>
        <p:sp>
          <p:nvSpPr>
            <p:cNvPr id="9" name="object 6"/>
            <p:cNvSpPr/>
            <p:nvPr/>
          </p:nvSpPr>
          <p:spPr>
            <a:xfrm>
              <a:off x="1706879" y="765047"/>
              <a:ext cx="4997450" cy="0"/>
            </a:xfrm>
            <a:custGeom>
              <a:avLst/>
              <a:gdLst/>
              <a:ahLst/>
              <a:cxnLst/>
              <a:rect l="l" t="t" r="r" b="b"/>
              <a:pathLst>
                <a:path w="4997450">
                  <a:moveTo>
                    <a:pt x="0" y="0"/>
                  </a:moveTo>
                  <a:lnTo>
                    <a:pt x="4997450" y="0"/>
                  </a:lnTo>
                </a:path>
              </a:pathLst>
            </a:custGeom>
            <a:ln w="6096">
              <a:solidFill>
                <a:srgbClr val="C00000"/>
              </a:solidFill>
            </a:ln>
          </p:spPr>
          <p:txBody>
            <a:bodyPr wrap="square" lIns="0" tIns="0" rIns="0" bIns="0" rtlCol="0"/>
            <a:lstStyle/>
            <a:p/>
          </p:txBody>
        </p:sp>
      </p:grpSp>
      <p:sp>
        <p:nvSpPr>
          <p:cNvPr id="4" name="矩形 3"/>
          <p:cNvSpPr/>
          <p:nvPr/>
        </p:nvSpPr>
        <p:spPr>
          <a:xfrm>
            <a:off x="3587115" y="2286000"/>
            <a:ext cx="3276600" cy="1981200"/>
          </a:xfrm>
          <a:prstGeom prst="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5" name="文本框 4"/>
          <p:cNvSpPr txBox="1"/>
          <p:nvPr/>
        </p:nvSpPr>
        <p:spPr>
          <a:xfrm>
            <a:off x="914400" y="936625"/>
            <a:ext cx="5715000" cy="368300"/>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小目标增强</a:t>
            </a:r>
            <a:endParaRPr lang="zh-CN" altLang="en-US">
              <a:latin typeface="微软雅黑" panose="020B0503020204020204" charset="-122"/>
              <a:ea typeface="微软雅黑" panose="020B0503020204020204" charset="-122"/>
            </a:endParaRPr>
          </a:p>
        </p:txBody>
      </p:sp>
      <p:sp>
        <p:nvSpPr>
          <p:cNvPr id="10" name="矩形 9"/>
          <p:cNvSpPr/>
          <p:nvPr/>
        </p:nvSpPr>
        <p:spPr>
          <a:xfrm>
            <a:off x="3587115" y="1752600"/>
            <a:ext cx="3270885" cy="217170"/>
          </a:xfrm>
          <a:prstGeom prst="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pic>
        <p:nvPicPr>
          <p:cNvPr id="1745320401" name="图片 1"/>
          <p:cNvPicPr>
            <a:picLocks noChangeAspect="1"/>
          </p:cNvPicPr>
          <p:nvPr/>
        </p:nvPicPr>
        <p:blipFill>
          <a:blip r:embed="rId1"/>
          <a:stretch>
            <a:fillRect/>
          </a:stretch>
        </p:blipFill>
        <p:spPr>
          <a:xfrm>
            <a:off x="914400" y="1447800"/>
            <a:ext cx="10020300" cy="5128260"/>
          </a:xfrm>
          <a:prstGeom prst="rect">
            <a:avLst/>
          </a:prstGeom>
        </p:spPr>
      </p:pic>
      <p:sp>
        <p:nvSpPr>
          <p:cNvPr id="6" name="矩形 5"/>
          <p:cNvSpPr/>
          <p:nvPr/>
        </p:nvSpPr>
        <p:spPr>
          <a:xfrm>
            <a:off x="6477000" y="3200400"/>
            <a:ext cx="1828800" cy="2514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tags/tag1.xml><?xml version="1.0" encoding="utf-8"?>
<p:tagLst xmlns:p="http://schemas.openxmlformats.org/presentationml/2006/main">
  <p:tag name="KSO_WPP_MARK_KEY" val="e47bb551-c122-4bbf-9f54-eee394665cb2"/>
  <p:tag name="COMMONDATA" val="eyJoZGlkIjoiYzQ1YzZhODBmMjQxNmY3MzRjNmE2NmIxYmQ3YWFlOWIifQ=="/>
  <p:tag name="commondata" val="eyJoZGlkIjoiMWI4YzQyZmE3MDZmMDM1YjdhYjI4YzVjZTM1NmVmMTU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1595</Words>
  <Application>WPS 演示</Application>
  <PresentationFormat>宽屏</PresentationFormat>
  <Paragraphs>124</Paragraphs>
  <Slides>22</Slides>
  <Notes>0</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2</vt:i4>
      </vt:variant>
      <vt:variant>
        <vt:lpstr>幻灯片标题</vt:lpstr>
      </vt:variant>
      <vt:variant>
        <vt:i4>22</vt:i4>
      </vt:variant>
    </vt:vector>
  </HeadingPairs>
  <TitlesOfParts>
    <vt:vector size="37" baseType="lpstr">
      <vt:lpstr>Arial</vt:lpstr>
      <vt:lpstr>宋体</vt:lpstr>
      <vt:lpstr>Wingdings</vt:lpstr>
      <vt:lpstr>Impact</vt:lpstr>
      <vt:lpstr>UKIJ CJK</vt:lpstr>
      <vt:lpstr>Segoe Print</vt:lpstr>
      <vt:lpstr>Bell MT</vt:lpstr>
      <vt:lpstr>微软雅黑</vt:lpstr>
      <vt:lpstr>Arial</vt:lpstr>
      <vt:lpstr>Wingdings</vt:lpstr>
      <vt:lpstr>Calibri</vt:lpstr>
      <vt:lpstr>Arial Unicode MS</vt:lpstr>
      <vt:lpstr>Office Theme</vt:lpstr>
      <vt:lpstr>Visio.Drawing.15</vt:lpstr>
      <vt:lpstr>Visio.Drawing.15</vt:lpstr>
      <vt:lpstr>PowerPoint 演示文稿</vt:lpstr>
      <vt:lpstr>PowerPoint 演示文稿</vt:lpstr>
      <vt:lpstr>平台信息</vt:lpstr>
      <vt:lpstr>算法总览</vt:lpstr>
      <vt:lpstr>流程介绍</vt:lpstr>
      <vt:lpstr>数据服务</vt:lpstr>
      <vt:lpstr>创建数据集</vt:lpstr>
      <vt:lpstr>数据标注</vt:lpstr>
      <vt:lpstr>数据标注✷</vt:lpstr>
      <vt:lpstr>数据标注✷</vt:lpstr>
      <vt:lpstr>数据处理</vt:lpstr>
      <vt:lpstr>数据处理</vt:lpstr>
      <vt:lpstr>数据增强✷ </vt:lpstr>
      <vt:lpstr>数据诊断</vt:lpstr>
      <vt:lpstr>数据诊断</vt:lpstr>
      <vt:lpstr>数据诊断</vt:lpstr>
      <vt:lpstr>模型训练</vt:lpstr>
      <vt:lpstr>模型测试</vt:lpstr>
      <vt:lpstr>模型评估报告✷</vt:lpstr>
      <vt:lpstr>模型下发✷</vt:lpstr>
      <vt:lpstr>总结</vt:lpstr>
      <vt:lpstr>T	H	A	N	K	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iray</dc:creator>
  <cp:lastModifiedBy>啊哈</cp:lastModifiedBy>
  <cp:revision>103</cp:revision>
  <dcterms:created xsi:type="dcterms:W3CDTF">2023-09-07T06:33:00Z</dcterms:created>
  <dcterms:modified xsi:type="dcterms:W3CDTF">2024-01-19T09:02:52Z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2023-08-05T00:00:00Z</vt:filetime>
  </property>
  <property fmtid="{D5CDD505-2E9C-101B-9397-08002B2CF9AE}" pid="3" name="Creator">
    <vt:lpwstr>Microsoft® PowerPoint® 2013</vt:lpwstr>
  </property>
  <property fmtid="{D5CDD505-2E9C-101B-9397-08002B2CF9AE}" pid="4" name="LastSaved">
    <vt:filetime>2023-09-14T00:00:00Z</vt:filetime>
  </property>
  <property fmtid="{D5CDD505-2E9C-101B-9397-08002B2CF9AE}" pid="5" name="ICV">
    <vt:lpwstr>9FD694804B3C409FB66A4B61222DED42</vt:lpwstr>
  </property>
  <property fmtid="{D5CDD505-2E9C-101B-9397-08002B2CF9AE}" pid="6" name="KSOProductBuildVer">
    <vt:lpwstr>2052-11.1.0.12165</vt:lpwstr>
  </property>
</Properties>
</file>